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notesMasterIdLst>
    <p:notesMasterId r:id="rId5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60" Type="http://schemas.openxmlformats.org/officeDocument/2006/relationships/theme" Target="theme/theme1.xml"/><Relationship Id="rId6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entral Content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ist and Wide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5330952" y="914400"/>
            <a:ext cx="5943600" cy="2551176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2" name="Text 4"/>
          <p:cNvSpPr/>
          <p:nvPr>
            <p:ph idx="110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Left Stacked Righ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1732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Content with Stacked Sideba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6858000" cy="5257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hasCustomPrompt="1"/>
          </p:nvPr>
        </p:nvSpPr>
        <p:spPr>
          <a:xfrm>
            <a:off x="8430768" y="1097280"/>
            <a:ext cx="2843784" cy="1600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8430768" y="2926080"/>
            <a:ext cx="2843784" cy="1600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8" name="Text 12"/>
          <p:cNvSpPr/>
          <p:nvPr>
            <p:ph idx="116" hasCustomPrompt="1"/>
          </p:nvPr>
        </p:nvSpPr>
        <p:spPr>
          <a:xfrm>
            <a:off x="8430768" y="4754880"/>
            <a:ext cx="2843784" cy="1600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Spl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Image and Text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hasCustomPrompt="1"/>
          </p:nvPr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943600" y="1097280"/>
            <a:ext cx="530352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943600" y="2834640"/>
            <a:ext cx="2468880" cy="310896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8778240" y="2834640"/>
            <a:ext cx="2468880" cy="310896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ext Image Spl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416552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hasCustomPrompt="1"/>
          </p:nvPr>
        </p:nvSpPr>
        <p:spPr>
          <a:xfrm>
            <a:off x="5788152" y="1097280"/>
            <a:ext cx="54864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Visual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2487168"/>
            <a:ext cx="5486400" cy="2350008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umn Three Portrait 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2834640"/>
            <a:ext cx="411480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943600" y="1828800"/>
            <a:ext cx="1645920" cy="29260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8" name="Text 12"/>
          <p:cNvSpPr/>
          <p:nvPr>
            <p:ph idx="116" hasCustomPrompt="1"/>
          </p:nvPr>
        </p:nvSpPr>
        <p:spPr>
          <a:xfrm>
            <a:off x="7772400" y="1828800"/>
            <a:ext cx="1645920" cy="29260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9" name="Text 12"/>
          <p:cNvSpPr/>
          <p:nvPr>
            <p:ph idx="117" hasCustomPrompt="1"/>
          </p:nvPr>
        </p:nvSpPr>
        <p:spPr>
          <a:xfrm>
            <a:off x="9601200" y="1828800"/>
            <a:ext cx="1645920" cy="29260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Wide Focus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1207008"/>
            <a:ext cx="10360152" cy="4443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ext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hasCustomPrompt="1"/>
          </p:nvPr>
        </p:nvSpPr>
        <p:spPr>
          <a:xfrm>
            <a:off x="5788152" y="1097280"/>
            <a:ext cx="5486400" cy="30861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minant Media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hasCustomPrompt="1"/>
          </p:nvPr>
        </p:nvSpPr>
        <p:spPr>
          <a:xfrm>
            <a:off x="914400" y="1097280"/>
            <a:ext cx="54864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858000" y="1097280"/>
            <a:ext cx="438912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858000" y="3566160"/>
            <a:ext cx="4114800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hree Modul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png"/><Relationship Id="rId3" Type="http://schemas.openxmlformats.org/officeDocument/2006/relationships/image" Target="../media/image-3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image" Target="../media/image-54-2.png"/><Relationship Id="rId3" Type="http://schemas.openxmlformats.org/officeDocument/2006/relationships/image" Target="../media/image-5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DeepSeek-AI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February 18, 2025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Breakdown</a:t>
            </a:r>
            <a:endParaRPr lang="en-US" sz="4500" dirty="0"/>
          </a:p>
        </p:txBody>
      </p:sp>
      <p:sp>
        <p:nvSpPr>
          <p:cNvPr id="9" name="Text 7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comprehensive breakdown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adult beginners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Latent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(MLA)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 Bottleneck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AI models need massive memory to store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context, known as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Key-Value (KV) Cache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limits efficiency when analyzing long files.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DeepSeek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Multi-Head Latent Attention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 this memory into a compact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vector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reducing storage needs significantly.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Simple Analogy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MLA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zipping a large file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before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storing it. It takes up much less space while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keeping all the vital information accessible.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 Figure 2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the compressed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vectors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diagram are cached. This compression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allows DeepSeek to process very long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documents faster than older models.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Multi-Head Latent Attention (MLA)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Generating long text requires remembering past information.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store this in a huge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Key-Value (KV)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the text gets longer, this cache fills up computer memory.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bottleneck slows down generation and limits context.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MLA Compression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Multi-Head Latent Attention (MLA)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compresses the heavy Keys and Values into a smaller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latent vector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using low-rank matrices.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this like zipping a large file to save space.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Decoupled RoPE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 data tells the model the exact order of words.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MLA separates this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Rotary Positional Embedding (RoPE)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tracks word positions in a standalone, decoupled path.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ensures precise ordering without bloating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compressed content memory.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Outcomes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architecture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significantly reduces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the KV cache size.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the model to handle much longer documents.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Crucially, it maintains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comparable performance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attention mechanisms despite the compression.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DeepSeekMoE: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Mixture-of-Experts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System Design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a single giant brain, the model uses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many fine-grained sub-networks called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allows precise task matching.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Shared vs. Routed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 uniquely splits experts into types.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Shared Experts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 always active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retain general knowledge and common sense.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Routed Experts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 selectively picked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a router only for specific, complex tasks.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Gain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separation ensures the model always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 context but only spends energy 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details when strictly necessary,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reducing compute costs significantly.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Load Balancing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</a:t>
            </a:r>
            <a:endParaRPr lang="en-US" sz="3400" dirty="0"/>
          </a:p>
        </p:txBody>
      </p:sp>
      <p:sp>
        <p:nvSpPr>
          <p:cNvPr id="16" name="Text 14"/>
          <p:cNvSpPr txBox="1"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2839" lnSpcReduction="10000"/>
          </a:bodyPr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MoE systems, work often gets assigned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unevenly.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 "experts" get overwhelmed while others sit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idle. This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unbalanced load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wastes computing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 and slows down the training process.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fixes use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auxiliary loss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penalty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force even distribution. However, this added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constraint distracts the model from learning,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ultimately reduces prediction accuracy.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required a new approach: achieving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load balance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without the performance penalty.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pioneered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auxiliary-loss-free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method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ensure efficiency without compromising quality.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Auxiliary-Loss-Free Strategy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Terms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Load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Value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Gamma Speed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Top-K Route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 Adj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Penalty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AIs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artificial penalties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force balance. This hurts accuracy.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monitors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load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real-time across every batch.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adds a dynamic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value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each expert's score.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 Updates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an expert is too busy, the system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lowers its bias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reduce traffic.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idle, it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raises the bias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Routing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Crucially, this bias only affects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data is sent (routing).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actual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steps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still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the original, pure scores.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preserves the model's logic.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achieve a perfectly balanced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workload across thousands of GPUs.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yields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performance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older methods with loss penalties.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sequence-wise loss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prevents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sentences from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overloading experts.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ensures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stability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slowing training.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 Design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maximize memory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DeepSeekMoE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speed.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Structure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built 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 Transformer layers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internal width 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7168 dimensions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Scale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size reaches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 billion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parameters.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only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 billion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activate per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token. This is like a massive library where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only consult relevant books for answers,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keeping the system light but knowledgeable.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Simultaneous future token generation for enhanced training efficiency and inference speed.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2134" y="914400"/>
            <a:ext cx="5661235" cy="2551176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Predicting Ahead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work like autocomplete, guessing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the next word.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asks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to predict several future words at once.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forces it to plan ahead rather than just guess.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diagram shows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focusing on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immediate step.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 Modules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(1 &amp; 2) then look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further ahead. Green dotted lines show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layers, meaning all parts learn from the same core.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do this? It creates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denser training signals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letting the AI learn faster from less data.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boosts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efficiency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teaches the model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 structure, not just word probability.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 uses a sequential chain, not isolated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guesses. Each module passes insights to the next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causal chain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ensures future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predictions stay grounded in the full context.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and Overview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 &amp; Data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Post-Training Methodology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Results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 Implementation Strategy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Objectives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Inspired by Gloeckle et al., MTP extends prediction scope.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densifies training signals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improve data efficiency.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can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pre-plan representations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future tokens.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Sequential Design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parallel heads, we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sequential modules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maintains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causal chain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 each step.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 Flow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predicts the immediate next token.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 Module 1 predicts the subsequent token.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 Module 2 predicts the token after that.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Shared Resources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save memory,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Embedding Layer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shared.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Head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also shared across all modules.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 Combination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each depth, the model combines two specific inputs.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representation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from the previous depth.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embedding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 current target token.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Logic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 are concatenated and passed to a linear projection.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dedicated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 Block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processes this state.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Inference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 modules are mainly for training improvements.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can be discarded so the main model runs alone.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ensures normal operation without extra cost.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Speculative Speedup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Alternatively, modules are used for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speculative decoding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repurposes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training modules to reduce latency.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 Training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Calculating Error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predicts multiple future tokens at once. For each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prediction, we calculate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Cross-Entropy Loss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score measures the 'error' between the model's guess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the actual correct word in the training data.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calculate this for every prediction depth ($k$).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means we check accuracy for the 1st future token,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2nd future token, and so on, up to the full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length ($T$). It quantifies uncertainty.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loss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means the model is confident and accurate.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Balancing Objectives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focusing only on the immediate next word,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computes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MTP loss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across all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prediction depths. Crucially, this average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multiplied by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weighting factor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($λ$). This mathematical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dial allows researchers to balance the difficulty.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ensures the new multi-token task aids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overpowering the primary goal of next-token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prediction. This combination creates a robust,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 training objective for DeepSeek-V3.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objective serves as 'resistance training' for the AI.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forces the model to plan ahead, strengthening the core.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during actual use (Inference), we can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discard the MTP modules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main model functions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independently and normally, retaining the benefits.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Alternatively, we can repurpose these modules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Speculative Decoding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technique uses the draft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predictions to verify multiple tokens at once,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significantly speeding up text generation latency.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1732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Usage Flexibility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Uniquely, the Multi-Token Prediction (MTP)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modules used in training are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required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the final model to work. We can discard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them completely. However, keeping them unlocks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Speculative Decoding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a method to draft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words and verify them efficiently.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Gains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strategy uses the extra modules to predict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ahead. Our evaluation shows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 token is accepted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85-90%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time. This high success rate speeds up text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generation, making the model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1.8 times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faster (Tokens Per Second) than normal.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 Optimization &amp; FP8 Training Framework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Cluster Setup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GPU Infrastructure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is trained on a massive cluster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2,048 NVIDIA H800 GPUs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These powerful chips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 as the "brain" of the operation. To manage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scale, GPUs are organized into individual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units called nodes. Each node houses exactly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GPUs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working in parallel.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Intra-Node Connectivity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Inside each node, speed is paramount.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GPUs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 connected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NVLink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NVSwitch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technology. This functions like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super-highway, allowing chips to exchange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instantly and unifies memory access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within the computing node.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Interconnects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connect separate nodes, we utilize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InfiniBand (IB)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interconnects. While NVLink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handles local traffic, IB manages the long-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distance communication across the cluster.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high-speed networking is vital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synchronizing the entire system.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a large model requires massive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coordination. The infrastructure supports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data flow, ensuring that communication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overheads do not slow down the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process. This allows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train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rapidly on vast datasets.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Communication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Bottleneck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1:1 Traffic Jam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uses a specialized architecture called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Mixture-of-Experts (MoE). This requires data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constantly jump between different GPU nodes. This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creates a bottleneck with a roughly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 ratio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calculation to data transfer. Essentially,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spends as much time waiting for data to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arrive as it does working.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DualPipe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fix this, engineers created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systems stop working to wait for data.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 overlaps these processes. It performs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calculations for one task while simultaneously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sending data for the next. This 'hides'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transfer time behind useful work, achieving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near-zero communication overhead.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Concept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uses many GPU chips that must work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together. Normally, chips stop working to share data,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wasting about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 total training time. This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 ratio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work-to-waiting is a major bottleneck.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DualPipe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a smart schedule that overlaps these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tasks. It splits data into forward and backward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passes that run simultaneously. While one part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calculates, another part sends data, making good use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every second.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hiding the data transfer time behind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calculation time, the communication overhead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becomes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invisible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allows the system to scale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massively without slowing down, achieving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near-zero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wasted time.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Scheduling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Pipeline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AI pipelines suffer from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bubbles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—idle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gaps where GPUs wait for data to arrive.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Bidirectional Solution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 employs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bidirectional schedule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feeding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from both ends of the pipeline at once.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keeps hardware utilization constantly high.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Hiding Latency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splitting tasks into parts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MLP, we overlap work. We compute and send data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same time, achieving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near-zero overhead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Pipeline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Reducing Idle Time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Older methods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1F1B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often leave GPUs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waiting in idle gaps called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"bubbles."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 overlaps tasks to eliminate these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delays, speeding up the training process.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Trade-off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speed requires holding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2x parameters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meaning two copies of the model sit in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memory. While heavier, this cost is well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within the capacity of modern hardware.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Seamless Scaling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Crucially, efficiency stays high as data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volume grows. Neither the wasted time nor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usage spikes when adding more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micro-batches to the pipeline.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Cross-Node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Bandwidth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optimizes data flow between network types.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NVLink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connection offers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 GB/s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bandwidth,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roughly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3.2x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the external InfiniBand network.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prevent bottlenecks, the system limits each token to 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nodes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keeps traffic on the slower network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manageable while maximizing local speed.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Routing Path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Tokens travel a specific path to ensure speed. First,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moves via external network to a GPU on the target node.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it arrives, it is instantly forwarded via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NVLink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the specific GPU hosting the required expert.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two-step process avoids blocking and ensures that tokens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reach their destination efficiently.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Routing is managed by custom software kernels that overlap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 tasks. This requires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SMs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fully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utilize bandwidth. As a result, tokens can select 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3.2 experts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node without delays. The system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scales efficiently, supporting 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routed experts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maintaining consistent communication costs.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Infrastructure &amp; Training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and Overview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Exploring the evolution, core capabilities, and architectural advancements of DeepSeek-V3.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Accelerating large-scale model training with fine-grained 8-bit floating point arithmetic.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successful validation of 8-bit training on a massive scale.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AI uses heavy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16-bit math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efficient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8-bit numbers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doubles calculation speed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also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halves memory usage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 remains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below 0.25%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Mixed Precision Framework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Heavy math runs in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Sensitive parts keep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BF16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Master weights stay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FP32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Ensures speed &amp; stability</a:t>
            </a:r>
            <a:endParaRPr lang="en-US" sz="3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097280"/>
            <a:ext cx="6858000" cy="5257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range is limited,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 outliers cause errors.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fine-grained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quantization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fix this.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 scale per 128,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weights: 128x128 blocks.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local scaling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adapts to data spikes,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preserving precision.</a:t>
            </a:r>
            <a:endParaRPr lang="en-US" sz="3400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2313" y="1097280"/>
            <a:ext cx="1940694" cy="1600200"/>
          </a:xfrm>
          <a:prstGeom prst="rect">
            <a:avLst/>
          </a:prstGeom>
        </p:spPr>
      </p:pic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385" y="2926080"/>
            <a:ext cx="1406550" cy="1600200"/>
          </a:xfrm>
          <a:prstGeom prst="rect">
            <a:avLst/>
          </a:prstGeom>
        </p:spPr>
      </p:pic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768" y="4844225"/>
            <a:ext cx="2843784" cy="14215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Precision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Accumulation Risk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Accuracy Gap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FP8 operations on H800 GPUs retain only about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bits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precision. This is far below the needed FP32.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on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large models, this limitation creates a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2% relative error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severely constrains training accuracy.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CUDA Core Promotion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promote partial results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CUDA Cores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higher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precision, rather than relying only on Tensor Cores.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Interval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 elements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we copy partial sums to FP32 registers.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restores full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FP32 precision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the accumulation.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Execution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overlapping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mask latency. While one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warpgroup promotes data, another executes math.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Minimal Overhead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design maintains high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Tensor Core utilization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get improved precision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minimal speed cost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Low-Precision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 Strategy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Optimizer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AI requires an "optimizer" to track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progress. DeepSeek switches these states from heavy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FP32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(32-bit) to lighter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BF16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(16-bit) format.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change reduces memory usage significantly without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hurting performance. However, critical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master weights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remain in standard FP32 to ensure the model remains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numerically stable throughout the process.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Cached Activations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"Activations" are temporary data saved during training.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save memory, these are normally compressed into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format. However, sensitive areas like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 after Attention require more precision.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these specific cases, a custom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E5M6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 format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used. This specialized storage method strikes a balance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between high memory efficiency and exact calculation.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 Flow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data between GPUs creates a bottleneck. To fix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this, data sent to "Experts" is quantized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transmission, reducing bandwidth load. Also,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 for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operator are cached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outputs are recomputed later to save space. Critical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combine steps stay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BF16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preserve precision.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Validating FP8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Verification Strategy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ensure 8-bit training works, the team ran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ablation studies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(comparisons) against the standard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BF16 baseline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method to measure accuracy.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trained models with up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 billion parameters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roughly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trillion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real data.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results show that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precision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matches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high-precision baseline performance almost exactly.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relative loss error remains consistently below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0.25%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well within normal training randomness.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Verdict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confirms that doubling computational speed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 not come at the cost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quality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Suggestions for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AI Chips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Dedicated Network Units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chips use valuable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compute cores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(SMs) for networking.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 lost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of 132 cores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H800s just to manage data.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chips should offload this to a specific co-processor.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Unified Architecture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Engineers currently manage internal and external links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separately.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Unifying these into one interface would simplify programming.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Native Quantization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Advanced training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fine-grained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scaling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better accuracy.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chips lack support, forcing slow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external data copying.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Tensor Cores should handle these scaling factors natively.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Accumulation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FP8 hardware lacks precision when adding up results.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uses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bits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forcing slow workarounds on other cores.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designs must support higher native precision.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Fused Memory Operations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Quantizing data on the fly currently wastes memory bandwidth.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Systems read and write the same data multiple times.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Fusing steps into one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atomic operation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boosts efficiency.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Transposed Reads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requires rotating data matrices frequently.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Doing this currently requires clumsy extra memory steps.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Chips should allow reading rotated data directly from memory.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 Precision Training</a:t>
            </a:r>
            <a:endParaRPr 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 &amp; Data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Dataset curation and scaling strategies.</a:t>
            </a:r>
            <a:endParaRPr lang="en-US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 &amp; Data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Construction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Dataset Scale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consumed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14.8 trillion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tokens.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diverse corpus prioritizes English and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Chinese while minimizing data redundancy.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Enhanced Reasoning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improve logic, we increased the ratio of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samples.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strengthens complex problem solving.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Gap-Filling Strategy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Fill-in-Middle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help the model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 missing text segments using context.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applies at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of 0.1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(10%).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Overview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671B Parameters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MoE Architecture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is a cutting-edge AI language model with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architecture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 billion 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Unlike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models that use their entire "brain" for every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task, it uses a smart design called Mixture-of-Experts (MoE).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it to activate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 billion 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(about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5.5%) for each specific token it processes. This selective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activation makes it highly efficient, processing information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rapidly while maintaining intelligence levels comparable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most powerful closed-source AI systems available today.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design significantly reduces computational costs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delivering state-of-the-art performance.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learned from a vast dataset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14.8 trillion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 tokens, creating a robust knowledge base. Despite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massive scale, training was remarkably efficient,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requiring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2.788 million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H800 GPU hours. This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achieved through advanced engineering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mixed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precision training. This technique reduces memory usage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computation costs without sacrificing accuracy. The result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a training process that was completely stable, with no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irrecoverable errors or rollbacks throughout the run,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proving the robustness of the DualPipe algorithm.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Elite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breaks the barrier between open and closed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models. Benchmarks show it rivals top proprietary systems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 3.5 Sonnet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model excels 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tasks such as mathematics, coding, and logical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reasoning. Unlike many large models that suffer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instability, V3's training saw no loss spikes.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reliability, combined with its "active" parameter efficiency,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makes it a cost-effective powerhouse for real-world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applications and research advancement. It demonstrates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open models can lead the industry.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DeepSeek-V3?</a:t>
            </a:r>
            <a:endParaRPr lang="en-US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671B Parameters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37B Active Size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 Model Layers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14.8T Tokens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 Specs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 Transformer layers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 a hidden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dimension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7168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employs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 attention heads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processing, each with a dimension of 128.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Mixture-of-Experts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replace standard networks with MoE layers containing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shared expert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256 routed experts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experts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activate per token. This efficient design allows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671B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while keeping active usage at just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Optimizer Settings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employ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AdamW optimizer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 decay of 0.1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maintain stability. Tokenization uses an extended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vocabulary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128K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improve multilingual data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compression and efficiency during training.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&amp; Sequence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is pre-trained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14.8 trillion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We set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 sequence length of 4K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capture context. We also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extra token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ahead to speed up generation.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Warmup Phase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learning rate increases linearly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2.2×10⁻⁴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2,000 steps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helps stabilize the model early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training. The rate remains constant until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10T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 dataset.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Decay Schedule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cosine decay curve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lower the rate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2.2×10⁻⁵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over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4.3T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A specialized schedule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applied for the final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500B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training.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 &amp; Data</a:t>
            </a:r>
            <a:endParaRPr lang="en-US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128K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Limits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the context window as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model's short-term memory. At first,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held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4K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about 3,000 words. This limited its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ability to track long documents.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Upgrade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read whole books, engineers used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two-stage process. First, they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trained it to handle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32K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Then, they pushed limits further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128K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massive upgrade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allows it to process entire code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repositories in a single pass.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YaRN Method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stretch the window without losing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focus, the team used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YaRN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technique recalibrates how the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measures distance between words,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ensuring it doesn't get confused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processing massive sequences.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Validation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prove it works, they used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"Needle In A Haystack"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test. They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 a specific fact in a huge text.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Figure 8 shows the results: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green block means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model found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fact every time, up to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128K limit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DeepSeek-V3: Technical Breakdown</a:t>
            </a:r>
            <a:endParaRPr lang="en-US" sz="1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 &amp; Data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 Context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was tested using the 'Needle In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Haystack' method to verify its ability to find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facts across 128,000 tokens of text.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Locating a random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 hidden inside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massive text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block, like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needle in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haystack.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Metrics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X-Axis: Context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Length (2K-128K)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Y-Axis: Depth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Percent (0-100%)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Green: Perfect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 (10/10)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8152" y="1240797"/>
            <a:ext cx="5486400" cy="2799066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 Analysis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chart displays a solid block of green, indicating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flawless retrieval scores. Whether a fact is hidden at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start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or end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of a document,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finds it perfectly. This consistency holds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true up to the maximum context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128K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07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Post-Training Methodology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DeepSeek-V3: Technical Breakdown</a:t>
            </a:r>
            <a:endParaRPr lang="en-US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1.5M Training Items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 Tuning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Multi-Domain Data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Tailored Creation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utilize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DeepSeek-R1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to generate data for logic,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code, and math tasks. While R1 is accurate, its raw outputs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suffer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overthinking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poor formatting issues.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Optimization Goal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objective is to combine R1's deep reasoning accuracy with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clarity and conciseness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standard formats. This ensures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answers correctly without unnecessary length.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Expert Pipeline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train a specific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using Reinforcement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serve as a data generator. This intermediate model learns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incorporate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reflection mechanisms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into its responses.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Rejection Sampling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do not use all generated data. Through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rejection sampling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filter outputs to keep only the best responses. This step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guarantees the final dataset is both high-quality and lean.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Non-Reasoning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creative tasks like writing, we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DeepSeek-V2.5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annotators then verify this data to ensure specific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cultural nuances and accuracy standards are fully met.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Settings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fine-tune for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epochs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Rates decay from 5E-6 to 1E-6.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Samples are packed efficiently, but we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sample masking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prevent information bleeding between unrelated examples.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Supervised Fine-Tuning (SFT)</a:t>
            </a:r>
            <a:endParaRPr lang="en-US" sz="1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Smarter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Expert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DeepSeek-R1 acts as a specialist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model. It excels at complex tasks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advanced math and coding by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 thinking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patterns.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Distillation Process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raw data, V3 learns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R1's outputs. R1 generates high-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solutions to hard prompts.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V3 treats these solutions as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material, effectively learning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reason without needing R1's full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computational overhead.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Balancing Quality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R1 can overthink or be too verbose.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filter this data to ensure V3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learns accuracy while keeping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answers clear and concise.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Measurable Gains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Distilling knowledge from R1 proved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highly effective. On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MATH-500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benchmark, accuracy jumped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74.6%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83.2%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Improvements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Coding tasks saw similar boosts.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LiveCodeBench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scores rose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31.1%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37.4%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pass rate.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Length Trade-off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reasoning requires more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words. Math responses doubled 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length (769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1,510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tokens).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proves smaller models can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inherit reasoning skills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models, a key path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AI efficiency.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DeepSeek-V3: Technical Breakdown</a:t>
            </a:r>
            <a:endParaRPr lang="en-US" sz="1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 Strategy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Concepts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 (RL)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acts like a teacher grading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student. The goal is to align the AI's behavior with human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values using a system called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When the AI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generates a high-quality answer, it gets a positive score,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encouraging it to repeat that behavior. DeepSeek-V3 uses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distinct grading methods to handle different types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questions: one for facts and one for creativity.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Rule-Based Rewards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is used for tasks with definitively correct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answers, such as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 problems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coding challenges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Since these have clear rules (e.g., 2+2 always equals 4),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can automatically verify results. For coding, we use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compiler to check if the code runs successfully.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 is highly reliable and resistant to errors because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grading criteria are strict and objective.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Model-Based Rewards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Used for open-ended tasks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writing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where no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correct answer exists. Here, a separate AI model acts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 judge to evaluate response quality based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preferences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assesses subjective factors like tone, style,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helpfulness. This allows the system to handle nuanced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queries that rigid rules cannot measure effectively.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Ensuring Reliability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Sometimes AI tries to trick the grader to get a high score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doing the work, known as "reward hacking."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prevent this, we train the Reward Model using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Chain-of-Thought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data. This means the grader evaluates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steps, not just the final output. This ensures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 is truly solving the problem rather than just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guessing what the user wants to hear.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Post-Training Methodology</a:t>
            </a:r>
            <a:endParaRPr lang="en-US" sz="1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Post-Training Methodology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 Relative Policy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Optimization (GRPO)</a:t>
            </a:r>
            <a:endParaRPr lang="en-US" sz="3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Judges Its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 Work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Learn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Feedback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math or coding, we can easily check if an answer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using software tools. However, for creative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writing or general questions, there is no simple "true"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"false" button. Humans cannot manually rate every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answer an AI generates because it would take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 much time. This creates a training bottleneck.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relying on humans, DeepSeek-V3 learns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 its own quality.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Constitutional AI Method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uses a "constitution" of human values as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guide. When training, the model generates multiple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possible responses to a question. It then acts as a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judge, reviewing its own answers against these rules.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Voting Process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votes on which of its responses is best.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self-vote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becomes the reward signal, allowing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to reinforce good behaviors autonomously.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Notable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transforms unstructured text into clear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rewards. The research shows this produced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notable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effects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improving how well the model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follows human intent in subjective tasks.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Self-Improvement Loop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serving as a "versatile processor" for feedback,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LLM creates a cycle of growth. It enables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self-improvement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general scenarios where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hard-coded rewards are impractical.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Post-Training Methodology</a:t>
            </a:r>
            <a:endParaRPr lang="en-US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08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Results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benchmarks and comparative analysis.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and Overview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Cost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Efficiency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massive AI models usually costs tens of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millions. DeepSeek-V3 achieved elite status for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$5.576M USD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redefining efficiency.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Project Cost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$5.576 Million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 pre-train,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extension,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post-training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phases. Based on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$2/hr rental rate.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Compute Resources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2.788 Million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H800 GPU Hours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utilized over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2,048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units. The entire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was stable.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393" y="1097280"/>
            <a:ext cx="5251918" cy="30861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Benchmarking Results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outperforms top models despite the low cost.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scores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90.2% on MATH 500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51.6% on Codeforces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GPT-4o in these domains. In broad knowledge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tests like MMLU-Pro, it achieves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75.9%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cementing 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place as a leading open-source model.</a:t>
            </a:r>
            <a:endParaRPr lang="en-US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Evaluation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Overview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Multilingual Foundation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base model is pre-trained on a vast corpus dominated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English and Chinese. Consequently, our benchmarks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heavily on these languages while incorporating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multilingual datasets to verify cross-lingual skills.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Testing Domains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evaluate across diverse categories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standard sets: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Knowledge: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Tests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MMLU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C-Eval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assess general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across STEM and humanities subjects.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Reasoning: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Tests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GSM8K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(Math)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HumanEval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(Code) measure rigorous logical and technical skills.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 &amp; Comparison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uses both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Perplexity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(prediction accuracy)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(response quality) for fairness.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is benchmarked against state-of-the-art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models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Qwen2.5 72B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LLaMA-3.1 405B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Results</a:t>
            </a:r>
            <a:endParaRPr lang="en-US" sz="120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569" y="1097280"/>
            <a:ext cx="4503662" cy="4572000"/>
          </a:xfrm>
          <a:prstGeom prst="rect">
            <a:avLst/>
          </a:prstGeom>
        </p:spPr>
      </p:pic>
      <p:sp>
        <p:nvSpPr>
          <p:cNvPr id="16" name="Text 13"/>
          <p:cNvSpPr txBox="1"/>
          <p:nvPr/>
        </p:nvSpPr>
        <p:spPr>
          <a:xfrm>
            <a:off x="5943600" y="1097280"/>
            <a:ext cx="530352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Model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5943600" y="2834640"/>
            <a:ext cx="2468880" cy="31089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 LLaMA-3.1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Base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outperforms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LLaMA model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most benchmarks.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Architecture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Uses a mixture-of-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experts (MoE) design.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Activates just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37B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parameters per token,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 LLaMA's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405B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778240" y="2834640"/>
            <a:ext cx="2468880" cy="31089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 Dominance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Scores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61.6%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 MATH benchmark,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 surpassing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49.0%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LLaMA.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Coding Power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HumanEval code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tests, it reaches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65.2%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accuracy,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clearly beating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LLaMA's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54.9%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beats GPT-4o and Claude-3.5 in Math and Code tasks.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097280"/>
            <a:ext cx="4416552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Leader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 Score: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90.2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Score: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82.6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GPT-4o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Open Source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 Optimized</a:t>
            </a:r>
            <a:endParaRPr lang="en-US" sz="3400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8152" y="1154692"/>
            <a:ext cx="5486400" cy="39999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618666"/>
            <a:ext cx="5486400" cy="208701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Performance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Arena Score: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85.5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Alpaca Score: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70.0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Beats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GPT-4o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Benchmarks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Arena-Hard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mimic real user prompts to rate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quality. DeepSeek-V3 scores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becoming the first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model to surpass the 85% threshold.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Competitive Advantage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outperforms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(80.4)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Claude-3.5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(85.2)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Arena-Hard. On AlpacaEval 2.0, it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70.0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leading competitors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LLaMA-3.1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(40.5) by a wide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margin. This reflects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 improvement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over previous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versions, proving its ability to handle nuanced tasks.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Results</a:t>
            </a:r>
            <a:endParaRPr lang="en-US" sz="1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2834640"/>
            <a:ext cx="411480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"Equal Work" Rule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force equal usage across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experts using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"auxiliary loss"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spcAft>
                <a:spcPts val="5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Yellow maps show this flat distribution.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Unlocking Expertise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Removing this rule allows experts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specialize. Red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"hot spots"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show experts</a:t>
            </a:r>
            <a:endParaRPr lang="en-US" sz="1400" dirty="0"/>
          </a:p>
          <a:p>
            <a:pPr algn="l" indent="0" marL="0">
              <a:spcAft>
                <a:spcPts val="5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focusing deeply on Math or Code.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Impact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focus improves model accuracy.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Benchmarks show higher scores in hard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GSM8K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(Math) &amp;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HumanEval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2891970"/>
            <a:ext cx="1645920" cy="799741"/>
          </a:xfrm>
          <a:prstGeom prst="rect">
            <a:avLst/>
          </a:prstGeom>
        </p:spPr>
      </p:pic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922081"/>
            <a:ext cx="1645920" cy="739518"/>
          </a:xfrm>
          <a:prstGeom prst="rect">
            <a:avLst/>
          </a:prstGeom>
        </p:spPr>
      </p:pic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072542"/>
            <a:ext cx="1645920" cy="243859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9825" y="1207008"/>
            <a:ext cx="9709302" cy="44439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Ablation data confirms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improves model scores.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Technological Innovations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Foundational Architecture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builds on two proven core technologies to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balance speed and cost efficiently.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Multi-Head Latent Attention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MLA optimizes memory usage during inference. It enables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faster processing without sacrificing model quality.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DeepSeekMoE System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expert system routes tasks to specific model parts.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671B 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activate per token.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FP8 Precision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8-bit floating point numbers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calculations.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lower precision speeds up learning significantly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maintaining accuracy on a massive scale.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 Algorithm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handle data flow, we designed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DualPipe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system.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overlaps computation with communication time, hiding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delays between chips. This ensures the hardware stays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fully utilized throughout the training process.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Multi-Token Prediction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predict one word at a time.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trains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to predict multiple future words at once.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strengthens reasoning and speeds up generation.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Load Balancing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pioneered 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auxiliary-loss-free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method to manage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expert workload. It balances tasks across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artificially forcing assignments, preserving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maximum performance and efficiency.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and Overview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Scores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Math: 90.2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MMLU: 75.9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Code: 51.6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AIME: 39.2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 Dominance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 500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benchmark,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achieves a score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90.2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surpassing competitors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(74.6)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Claude-3.5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(78.3).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tests the model's ability to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 complex mathematical problems.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Coding Capabilities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Codeforces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coding challenge,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reached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51.6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percentile.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confirms strong logic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programming skills, far ahead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many open-source alternatives.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Competitive Analysis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beats major open models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Llama-3.1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matches top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proprietary systems. It excels 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tasks while maintaining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general knowledge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75.9 MMLU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&amp; Cost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required only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2.788M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H800 GPU hours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 very low cost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massive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671B parameter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process was remarkably stable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no loss spikes or rollbacks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needed during the entire run.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DeepSeek-V3: Technical Breakdown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DeepSeekMoE and Multi-Head Latent Attention.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DeepSeek-V3 optimizes the standard Transformer block for efficiency.</a:t>
            </a:r>
            <a:endParaRPr lang="en-US" sz="120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365" y="1097280"/>
            <a:ext cx="5108470" cy="411480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858000" y="1097280"/>
            <a:ext cx="438912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DeepSeekMoE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Feed-Forward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6858000" y="3566160"/>
            <a:ext cx="4114800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Multi-Head Latent Attention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MLA processes context by creating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compact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Latent Vectors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(circles).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reduces data stored in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Cached During Inference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state,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marked by striped circles. This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speeds up answers.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DeepSeek-V3: Technical Breakdown</dc:title>
  <dc:subject>PptxGenJS Presentation</dc:subject>
  <dc:creator>LineDot AI</dc:creator>
  <cp:lastModifiedBy>LineDot AI</cp:lastModifiedBy>
  <cp:revision>1</cp:revision>
  <dcterms:created xsi:type="dcterms:W3CDTF">2026-01-19T11:57:32Z</dcterms:created>
  <dcterms:modified xsi:type="dcterms:W3CDTF">2026-01-19T11:57:32Z</dcterms:modified>
</cp:coreProperties>
</file>