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notesMasterIdLst>
    <p:notesMasterId r:id="rId3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Quadrant Grid Layou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type="body" hasCustomPrompt="1"/>
          </p:nvPr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3200" dirty="0"/>
          </a:p>
        </p:txBody>
      </p:sp>
      <p:sp>
        <p:nvSpPr>
          <p:cNvPr id="7" name="Text 4"/>
          <p:cNvSpPr/>
          <p:nvPr>
            <p:ph idx="105" type="body" hasCustomPrompt="1"/>
          </p:nvPr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8" name="Text 4"/>
          <p:cNvSpPr/>
          <p:nvPr>
            <p:ph idx="106" type="body" hasCustomPrompt="1"/>
          </p:nvPr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9" name="Text 4"/>
          <p:cNvSpPr/>
          <p:nvPr>
            <p:ph idx="107" type="body" hasCustomPrompt="1"/>
          </p:nvPr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0" name="Text 4"/>
          <p:cNvSpPr/>
          <p:nvPr>
            <p:ph idx="108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cal Visual and Stacked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hasCustomPrompt="1"/>
          </p:nvPr>
        </p:nvSpPr>
        <p:spPr>
          <a:xfrm>
            <a:off x="914400" y="2487168"/>
            <a:ext cx="5486400" cy="2350008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  <p:sp>
        <p:nvSpPr>
          <p:cNvPr id="7" name="Text 4"/>
          <p:cNvSpPr/>
          <p:nvPr>
            <p:ph idx="105" type="body" hasCustomPrompt="1"/>
          </p:nvPr>
        </p:nvSpPr>
        <p:spPr>
          <a:xfrm>
            <a:off x="6702552" y="914400"/>
            <a:ext cx="4572000" cy="260604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3200" dirty="0"/>
          </a:p>
        </p:txBody>
      </p:sp>
      <p:sp>
        <p:nvSpPr>
          <p:cNvPr id="8" name="Text 4"/>
          <p:cNvSpPr/>
          <p:nvPr>
            <p:ph idx="106" type="body" hasCustomPrompt="1"/>
          </p:nvPr>
        </p:nvSpPr>
        <p:spPr>
          <a:xfrm>
            <a:off x="6702552" y="3794760"/>
            <a:ext cx="4572000" cy="260604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9" name="Text 4"/>
          <p:cNvSpPr/>
          <p:nvPr>
            <p:ph idx="107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Hierarchy Visual Galler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097280"/>
            <a:ext cx="4572000" cy="18288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914400" y="3200400"/>
            <a:ext cx="2011680" cy="13716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7" name="Text 12"/>
          <p:cNvSpPr/>
          <p:nvPr>
            <p:ph idx="115" type="body" hasCustomPrompt="1"/>
          </p:nvPr>
        </p:nvSpPr>
        <p:spPr>
          <a:xfrm>
            <a:off x="3200400" y="3200400"/>
            <a:ext cx="2011680" cy="13716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8" name="Text 12"/>
          <p:cNvSpPr/>
          <p:nvPr>
            <p:ph idx="116" type="body" hasCustomPrompt="1"/>
          </p:nvPr>
        </p:nvSpPr>
        <p:spPr>
          <a:xfrm>
            <a:off x="2560320" y="4846320"/>
            <a:ext cx="2651760" cy="13716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9" name="Text 12"/>
          <p:cNvSpPr/>
          <p:nvPr>
            <p:ph idx="117" type="body" hasCustomPrompt="1"/>
          </p:nvPr>
        </p:nvSpPr>
        <p:spPr>
          <a:xfrm>
            <a:off x="5943600" y="4389120"/>
            <a:ext cx="5029200" cy="13716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20" name="Text 12"/>
          <p:cNvSpPr/>
          <p:nvPr>
            <p:ph idx="118" hasCustomPrompt="1"/>
          </p:nvPr>
        </p:nvSpPr>
        <p:spPr>
          <a:xfrm>
            <a:off x="5943600" y="1097280"/>
            <a:ext cx="2286000" cy="3044952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  <p:sp>
        <p:nvSpPr>
          <p:cNvPr id="21" name="Text 12"/>
          <p:cNvSpPr/>
          <p:nvPr>
            <p:ph idx="119" hasCustomPrompt="1"/>
          </p:nvPr>
        </p:nvSpPr>
        <p:spPr>
          <a:xfrm>
            <a:off x="8686800" y="1097280"/>
            <a:ext cx="2286000" cy="3044952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  <p:sp>
        <p:nvSpPr>
          <p:cNvPr id="22" name="Text 12"/>
          <p:cNvSpPr/>
          <p:nvPr>
            <p:ph idx="120" hasCustomPrompt="1"/>
          </p:nvPr>
        </p:nvSpPr>
        <p:spPr>
          <a:xfrm>
            <a:off x="914400" y="4754880"/>
            <a:ext cx="1188720" cy="1581912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ymmetrical Two Column Layou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463040"/>
            <a:ext cx="5029200" cy="41148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6400800" y="1463040"/>
            <a:ext cx="4846320" cy="45720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cked Text and Large Visua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097280"/>
            <a:ext cx="3657600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914400" y="3566160"/>
            <a:ext cx="3657600" cy="2743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7" name="Text 12"/>
          <p:cNvSpPr/>
          <p:nvPr>
            <p:ph idx="115" hasCustomPrompt="1"/>
          </p:nvPr>
        </p:nvSpPr>
        <p:spPr>
          <a:xfrm>
            <a:off x="5029200" y="1097280"/>
            <a:ext cx="6245352" cy="3511296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cal Large Block Stacked Pai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type="body" hasCustomPrompt="1"/>
          </p:nvPr>
        </p:nvSpPr>
        <p:spPr>
          <a:xfrm>
            <a:off x="914400" y="1371600"/>
            <a:ext cx="5148072" cy="45720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3200" dirty="0"/>
          </a:p>
        </p:txBody>
      </p:sp>
      <p:sp>
        <p:nvSpPr>
          <p:cNvPr id="7" name="Text 4"/>
          <p:cNvSpPr/>
          <p:nvPr>
            <p:ph idx="105" hasCustomPrompt="1"/>
          </p:nvPr>
        </p:nvSpPr>
        <p:spPr>
          <a:xfrm>
            <a:off x="6245352" y="1371600"/>
            <a:ext cx="5029200" cy="2157984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  <p:sp>
        <p:nvSpPr>
          <p:cNvPr id="8" name="Text 4"/>
          <p:cNvSpPr/>
          <p:nvPr>
            <p:ph idx="106" hasCustomPrompt="1"/>
          </p:nvPr>
        </p:nvSpPr>
        <p:spPr>
          <a:xfrm>
            <a:off x="6245352" y="3785616"/>
            <a:ext cx="5029200" cy="2157984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  <p:sp>
        <p:nvSpPr>
          <p:cNvPr id="9" name="Text 4"/>
          <p:cNvSpPr/>
          <p:nvPr>
            <p:ph idx="107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LLBACK_LAYOU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ymmetrical Two Column Comparis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371600"/>
            <a:ext cx="5029200" cy="41148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6400800" y="1444752"/>
            <a:ext cx="4572000" cy="41148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type="body" hasCustomPrompt="1"/>
          </p:nvPr>
        </p:nvSpPr>
        <p:spPr>
          <a:xfrm>
            <a:off x="914400" y="365760"/>
            <a:ext cx="375727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000" dirty="0"/>
          </a:p>
        </p:txBody>
      </p:sp>
      <p:sp>
        <p:nvSpPr>
          <p:cNvPr id="7" name="Text 4"/>
          <p:cNvSpPr/>
          <p:nvPr>
            <p:ph idx="105" type="body" hasCustomPrompt="1"/>
          </p:nvPr>
        </p:nvSpPr>
        <p:spPr>
          <a:xfrm>
            <a:off x="8458200" y="365760"/>
            <a:ext cx="29718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000" dirty="0"/>
          </a:p>
        </p:txBody>
      </p:sp>
      <p:sp>
        <p:nvSpPr>
          <p:cNvPr id="8" name="Text 4"/>
          <p:cNvSpPr/>
          <p:nvPr>
            <p:ph idx="106" type="title" hasCustomPrompt="1"/>
          </p:nvPr>
        </p:nvSpPr>
        <p:spPr>
          <a:xfrm>
            <a:off x="914400" y="1642262"/>
            <a:ext cx="9879178" cy="2083003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4500" dirty="0"/>
          </a:p>
        </p:txBody>
      </p:sp>
      <p:sp>
        <p:nvSpPr>
          <p:cNvPr id="9" name="Text 4"/>
          <p:cNvSpPr/>
          <p:nvPr>
            <p:ph idx="107" type="body" hasCustomPrompt="1"/>
          </p:nvPr>
        </p:nvSpPr>
        <p:spPr>
          <a:xfrm>
            <a:off x="6096305" y="4544568"/>
            <a:ext cx="5029200" cy="13716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8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5029200" y="182880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7" name="Shape 5"/>
          <p:cNvSpPr/>
          <p:nvPr/>
        </p:nvSpPr>
        <p:spPr>
          <a:xfrm>
            <a:off x="5029200" y="237744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8" name="Shape 6"/>
          <p:cNvSpPr/>
          <p:nvPr/>
        </p:nvSpPr>
        <p:spPr>
          <a:xfrm>
            <a:off x="5029200" y="292608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0" y="347472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0" name="Shape 8"/>
          <p:cNvSpPr/>
          <p:nvPr/>
        </p:nvSpPr>
        <p:spPr>
          <a:xfrm>
            <a:off x="5029200" y="402336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1" name="Shape 9"/>
          <p:cNvSpPr/>
          <p:nvPr/>
        </p:nvSpPr>
        <p:spPr>
          <a:xfrm>
            <a:off x="5029200" y="457200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2" name="Shape 10"/>
          <p:cNvSpPr/>
          <p:nvPr/>
        </p:nvSpPr>
        <p:spPr>
          <a:xfrm>
            <a:off x="5029200" y="512064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3" name="Shape 11"/>
          <p:cNvSpPr/>
          <p:nvPr/>
        </p:nvSpPr>
        <p:spPr>
          <a:xfrm>
            <a:off x="5029200" y="566928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4" name="Text 12"/>
          <p:cNvSpPr/>
          <p:nvPr>
            <p:ph idx="112" type="title" hasCustomPrompt="1"/>
          </p:nvPr>
        </p:nvSpPr>
        <p:spPr>
          <a:xfrm>
            <a:off x="822960" y="1371600"/>
            <a:ext cx="3657600" cy="18288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48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5029200" y="137160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10058400" y="137160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17" name="Text 12"/>
          <p:cNvSpPr/>
          <p:nvPr>
            <p:ph idx="115" type="body" hasCustomPrompt="1"/>
          </p:nvPr>
        </p:nvSpPr>
        <p:spPr>
          <a:xfrm>
            <a:off x="5029200" y="192024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18" name="Text 12"/>
          <p:cNvSpPr/>
          <p:nvPr>
            <p:ph idx="116" type="body" hasCustomPrompt="1"/>
          </p:nvPr>
        </p:nvSpPr>
        <p:spPr>
          <a:xfrm>
            <a:off x="10058400" y="192024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19" name="Text 12"/>
          <p:cNvSpPr/>
          <p:nvPr>
            <p:ph idx="117" type="body" hasCustomPrompt="1"/>
          </p:nvPr>
        </p:nvSpPr>
        <p:spPr>
          <a:xfrm>
            <a:off x="5029200" y="246888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20" name="Text 12"/>
          <p:cNvSpPr/>
          <p:nvPr>
            <p:ph idx="118" type="body" hasCustomPrompt="1"/>
          </p:nvPr>
        </p:nvSpPr>
        <p:spPr>
          <a:xfrm>
            <a:off x="10058400" y="246888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21" name="Text 12"/>
          <p:cNvSpPr/>
          <p:nvPr>
            <p:ph idx="119" type="body" hasCustomPrompt="1"/>
          </p:nvPr>
        </p:nvSpPr>
        <p:spPr>
          <a:xfrm>
            <a:off x="5029200" y="301752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22" name="Text 12"/>
          <p:cNvSpPr/>
          <p:nvPr>
            <p:ph idx="120" type="body" hasCustomPrompt="1"/>
          </p:nvPr>
        </p:nvSpPr>
        <p:spPr>
          <a:xfrm>
            <a:off x="10058400" y="301752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23" name="Text 12"/>
          <p:cNvSpPr/>
          <p:nvPr>
            <p:ph idx="121" type="body" hasCustomPrompt="1"/>
          </p:nvPr>
        </p:nvSpPr>
        <p:spPr>
          <a:xfrm>
            <a:off x="5029200" y="356616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24" name="Text 12"/>
          <p:cNvSpPr/>
          <p:nvPr>
            <p:ph idx="122" type="body" hasCustomPrompt="1"/>
          </p:nvPr>
        </p:nvSpPr>
        <p:spPr>
          <a:xfrm>
            <a:off x="10058400" y="356616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25" name="Text 12"/>
          <p:cNvSpPr/>
          <p:nvPr>
            <p:ph idx="123" type="body" hasCustomPrompt="1"/>
          </p:nvPr>
        </p:nvSpPr>
        <p:spPr>
          <a:xfrm>
            <a:off x="5029200" y="411480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26" name="Text 12"/>
          <p:cNvSpPr/>
          <p:nvPr>
            <p:ph idx="124" type="body" hasCustomPrompt="1"/>
          </p:nvPr>
        </p:nvSpPr>
        <p:spPr>
          <a:xfrm>
            <a:off x="10058400" y="411480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27" name="Text 12"/>
          <p:cNvSpPr/>
          <p:nvPr>
            <p:ph idx="125" type="body" hasCustomPrompt="1"/>
          </p:nvPr>
        </p:nvSpPr>
        <p:spPr>
          <a:xfrm>
            <a:off x="5029200" y="466344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28" name="Text 12"/>
          <p:cNvSpPr/>
          <p:nvPr>
            <p:ph idx="126" type="body" hasCustomPrompt="1"/>
          </p:nvPr>
        </p:nvSpPr>
        <p:spPr>
          <a:xfrm>
            <a:off x="10058400" y="466344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29" name="Text 12"/>
          <p:cNvSpPr/>
          <p:nvPr>
            <p:ph idx="127" type="body" hasCustomPrompt="1"/>
          </p:nvPr>
        </p:nvSpPr>
        <p:spPr>
          <a:xfrm>
            <a:off x="5029200" y="521208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30" name="Text 12"/>
          <p:cNvSpPr/>
          <p:nvPr>
            <p:ph idx="128" type="body" hasCustomPrompt="1"/>
          </p:nvPr>
        </p:nvSpPr>
        <p:spPr>
          <a:xfrm>
            <a:off x="10058400" y="521208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type="body" hasCustomPrompt="1"/>
          </p:nvPr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800" dirty="0"/>
          </a:p>
        </p:txBody>
      </p:sp>
      <p:sp>
        <p:nvSpPr>
          <p:cNvPr id="7" name="Text 4"/>
          <p:cNvSpPr/>
          <p:nvPr>
            <p:ph idx="105" type="title" hasCustomPrompt="1"/>
          </p:nvPr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4500" dirty="0"/>
          </a:p>
        </p:txBody>
      </p:sp>
      <p:sp>
        <p:nvSpPr>
          <p:cNvPr id="8" name="Text 4"/>
          <p:cNvSpPr/>
          <p:nvPr>
            <p:ph idx="106" type="body" hasCustomPrompt="1"/>
          </p:nvPr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cal Split Triple Stac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371600"/>
            <a:ext cx="4572000" cy="2743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6400800" y="1463040"/>
            <a:ext cx="4572000" cy="10972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7" name="Text 12"/>
          <p:cNvSpPr/>
          <p:nvPr>
            <p:ph idx="115" type="body" hasCustomPrompt="1"/>
          </p:nvPr>
        </p:nvSpPr>
        <p:spPr>
          <a:xfrm>
            <a:off x="6400800" y="2743200"/>
            <a:ext cx="4572000" cy="10972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8" name="Text 12"/>
          <p:cNvSpPr/>
          <p:nvPr>
            <p:ph idx="116" type="body" hasCustomPrompt="1"/>
          </p:nvPr>
        </p:nvSpPr>
        <p:spPr>
          <a:xfrm>
            <a:off x="6400800" y="4023360"/>
            <a:ext cx="4572000" cy="10972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Wide Focus Bloc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hasCustomPrompt="1"/>
          </p:nvPr>
        </p:nvSpPr>
        <p:spPr>
          <a:xfrm>
            <a:off x="914400" y="1207008"/>
            <a:ext cx="10360152" cy="4443984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  <p:sp>
        <p:nvSpPr>
          <p:cNvPr id="7" name="Text 4"/>
          <p:cNvSpPr/>
          <p:nvPr>
            <p:ph idx="105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width Header with 2x2 Grid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type="body" hasCustomPrompt="1"/>
          </p:nvPr>
        </p:nvSpPr>
        <p:spPr>
          <a:xfrm>
            <a:off x="914400" y="914400"/>
            <a:ext cx="10360152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3200" dirty="0"/>
          </a:p>
        </p:txBody>
      </p:sp>
      <p:sp>
        <p:nvSpPr>
          <p:cNvPr id="7" name="Text 4"/>
          <p:cNvSpPr/>
          <p:nvPr>
            <p:ph idx="105" type="body" hasCustomPrompt="1"/>
          </p:nvPr>
        </p:nvSpPr>
        <p:spPr>
          <a:xfrm>
            <a:off x="914400" y="2103120"/>
            <a:ext cx="5084064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8" name="Text 4"/>
          <p:cNvSpPr/>
          <p:nvPr>
            <p:ph idx="106" type="body" hasCustomPrompt="1"/>
          </p:nvPr>
        </p:nvSpPr>
        <p:spPr>
          <a:xfrm>
            <a:off x="6190488" y="2103120"/>
            <a:ext cx="5084064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9" name="Text 4"/>
          <p:cNvSpPr/>
          <p:nvPr>
            <p:ph idx="107" type="body" hasCustomPrompt="1"/>
          </p:nvPr>
        </p:nvSpPr>
        <p:spPr>
          <a:xfrm>
            <a:off x="914400" y="4389120"/>
            <a:ext cx="5084064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0" name="Text 4"/>
          <p:cNvSpPr/>
          <p:nvPr>
            <p:ph idx="108" type="body" hasCustomPrompt="1"/>
          </p:nvPr>
        </p:nvSpPr>
        <p:spPr>
          <a:xfrm>
            <a:off x="6190488" y="4389120"/>
            <a:ext cx="5084064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1" name="Text 4"/>
          <p:cNvSpPr/>
          <p:nvPr>
            <p:ph idx="109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ymmetrical Three Column Layou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type="body" hasCustomPrompt="1"/>
          </p:nvPr>
        </p:nvSpPr>
        <p:spPr>
          <a:xfrm>
            <a:off x="914400" y="1143000"/>
            <a:ext cx="3264408" cy="5029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3200" dirty="0"/>
          </a:p>
        </p:txBody>
      </p:sp>
      <p:sp>
        <p:nvSpPr>
          <p:cNvPr id="7" name="Text 4"/>
          <p:cNvSpPr/>
          <p:nvPr>
            <p:ph idx="105" type="body" hasCustomPrompt="1"/>
          </p:nvPr>
        </p:nvSpPr>
        <p:spPr>
          <a:xfrm>
            <a:off x="4453128" y="1143000"/>
            <a:ext cx="3264408" cy="5029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8" name="Text 4"/>
          <p:cNvSpPr/>
          <p:nvPr>
            <p:ph idx="106" type="body" hasCustomPrompt="1"/>
          </p:nvPr>
        </p:nvSpPr>
        <p:spPr>
          <a:xfrm>
            <a:off x="7991856" y="1143000"/>
            <a:ext cx="3264408" cy="5029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9" name="Text 4"/>
          <p:cNvSpPr/>
          <p:nvPr>
            <p:ph idx="107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cal Two Column Layou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828800"/>
            <a:ext cx="5303520" cy="32004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6675120" y="1920240"/>
            <a:ext cx="4389120" cy="41148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image" Target="../media/image-2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6-1.png"/><Relationship Id="rId2" Type="http://schemas.openxmlformats.org/officeDocument/2006/relationships/image" Target="../media/image-26-2.png"/><Relationship Id="rId3" Type="http://schemas.openxmlformats.org/officeDocument/2006/relationships/image" Target="../media/image-26-3.png"/><Relationship Id="rId4" Type="http://schemas.openxmlformats.org/officeDocument/2006/relationships/image" Target="../media/image-2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1-1.png"/><Relationship Id="rId2" Type="http://schemas.openxmlformats.org/officeDocument/2006/relationships/image" Target="../media/image-31-2.png"/><Relationship Id="rId3" Type="http://schemas.openxmlformats.org/officeDocument/2006/relationships/image" Target="../media/image-31-3.png"/><Relationship Id="rId4" Type="http://schemas.openxmlformats.org/officeDocument/2006/relationships/image" Target="../media/image-3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1642262"/>
            <a:ext cx="9879178" cy="2083003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Mamba: Linear-Time Sequence Modeling</a:t>
            </a:r>
            <a:endParaRPr lang="en-US" sz="4500" dirty="0"/>
          </a:p>
        </p:txBody>
      </p:sp>
      <p:sp>
        <p:nvSpPr>
          <p:cNvPr id="7" name="Text 5"/>
          <p:cNvSpPr txBox="1"/>
          <p:nvPr/>
        </p:nvSpPr>
        <p:spPr>
          <a:xfrm>
            <a:off x="6096305" y="4544568"/>
            <a:ext cx="50292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Linear-Time Sequence Modeling with Selective State Spaces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03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Hardware-Aware</a:t>
            </a:r>
            <a:endParaRPr lang="en-US" sz="4500" dirty="0"/>
          </a:p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Implementation</a:t>
            </a:r>
            <a:endParaRPr lang="en-US" sz="4500" dirty="0"/>
          </a:p>
        </p:txBody>
      </p:sp>
      <p:sp>
        <p:nvSpPr>
          <p:cNvPr id="8" name="Text 6"/>
          <p:cNvSpPr/>
          <p:nvPr/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r" indent="0" marL="0">
              <a:buNone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Efficient computation via IO-aware tiling.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Computational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Challenge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Efficiency Dilemma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Previous sequence models relied on a mathematical shortcut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called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convolutions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process data in parallel. This only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works if model rules stay constant. Mamba's key innovation,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Selection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changes parameters at every time step. This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dynamic behavior breaks the convolution shortcut, forcing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 to use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recurrent mode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which calculates 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results step-by-step. While flexible, this loses the massive 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parallel speedup that standard GPUs provide for 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convolutional models.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Memory Bottleneck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be effective, recurrent models maintain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hidden state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remember history. In Mamba, this state is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10-100x larger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than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input data itself. A naive implementation would need to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save this massive matrix (size B, L, D, N) to memory at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every single step. For long sequences, this requires huge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bandwidth, far exceeding what modern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 Bandwidth Memory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(HBM) can handle efficiently. Materializing the full state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 simply too slow for practical training.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Sequential Processing Limits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Recurrence is inherently sequential: you must finish step 1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before starting step 2. This limits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parallelization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on GPUs,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which prefer doing thousands of tasks at once. The real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cost isn't just calculation, but moving data back and forth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memory (IO). To fix this, we need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hardware-aware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algorithm that keeps calculations in the GPU's ultra-fast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cache (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SRAM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), avoiding the slow main memory bottleneck.</a:t>
            </a:r>
            <a:endParaRPr lang="en-US" sz="1200" dirty="0"/>
          </a:p>
        </p:txBody>
      </p:sp>
      <p:sp>
        <p:nvSpPr>
          <p:cNvPr id="10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Hardware-Aware Implementation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Hardware-Aware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State Expansion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Kernel Fusion Strategy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Computing on GPUs is limited by data movement speed.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fuse the scan and discretization steps into one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operation to keep data in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fast SRAM cache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avoids accessing slow High Bandwidth Memory (HBM).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Result: Memory I/O is reduced significantly, yielding a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20-40x speedup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 the scan operation.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Parallel Scan Speed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Sequential recurrence is too slow for modern hardware.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replace it with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parallel associative scan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algorithm.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allows the model to compute long sequences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efficiently, avoiding the bottleneck of loops.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Performance: The scan is up to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7x faster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than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 attention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 a sequence length of 32K.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Memory Efficiency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Saving all intermediate states for backpropagation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consumes too much memory.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use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recomputation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states are not stored, but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quickly re-calculated during the backward pass.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reduces memory costs to match 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FlashAttention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implementations.</a:t>
            </a:r>
            <a:endParaRPr lang="en-US" sz="1200" dirty="0"/>
          </a:p>
        </p:txBody>
      </p:sp>
      <p:sp>
        <p:nvSpPr>
          <p:cNvPr id="10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Hardware-Aware Implementation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04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Architecture</a:t>
            </a:r>
            <a:endParaRPr lang="en-US" sz="4500" dirty="0"/>
          </a:p>
        </p:txBody>
      </p:sp>
      <p:sp>
        <p:nvSpPr>
          <p:cNvPr id="8" name="Text 6"/>
          <p:cNvSpPr/>
          <p:nvPr/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r" indent="0" marL="0">
              <a:buNone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Linear-Time Sequence Modeling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2585514"/>
            <a:ext cx="5486400" cy="2153316"/>
          </a:xfrm>
          <a:prstGeom prst="rect">
            <a:avLst/>
          </a:prstGeom>
        </p:spPr>
      </p:pic>
      <p:sp>
        <p:nvSpPr>
          <p:cNvPr id="7" name="Text 4"/>
          <p:cNvSpPr txBox="1"/>
          <p:nvPr/>
        </p:nvSpPr>
        <p:spPr>
          <a:xfrm>
            <a:off x="6702552" y="914400"/>
            <a:ext cx="4572000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Simplified Block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Design</a:t>
            </a:r>
            <a:endParaRPr lang="en-US" sz="3200" dirty="0"/>
          </a:p>
        </p:txBody>
      </p:sp>
      <p:sp>
        <p:nvSpPr>
          <p:cNvPr id="8" name="Text 5"/>
          <p:cNvSpPr/>
          <p:nvPr/>
        </p:nvSpPr>
        <p:spPr>
          <a:xfrm>
            <a:off x="6702552" y="3794760"/>
            <a:ext cx="4572000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Merging Architectures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visual illustrates combining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H3 block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(sequence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modeling) with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Gated MLP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(neural network standard).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fusion creates the unified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block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Visual Mechanics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 shown in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diagram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the input splits into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two branches. The left path uses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Conv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SSM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layers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process history (blue boxes). The right path acts as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gate using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SiLU activation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(labeled σ).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Homogenous Stacking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repeat this single block throughout the deep network,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simplifying the complex mix used in Transformers.</a:t>
            </a:r>
            <a:endParaRPr lang="en-US" sz="1200" dirty="0"/>
          </a:p>
        </p:txBody>
      </p:sp>
      <p:sp>
        <p:nvSpPr>
          <p:cNvPr id="9" name="Text 6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Architecture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Architecture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828800"/>
            <a:ext cx="5303520" cy="32004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Block Design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675120" y="1920240"/>
            <a:ext cx="4389120" cy="4114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combines the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H3 block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(state space)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Gated MLP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(neural network) designs.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Homogenous Design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Unlike prior models, Mamba repeats this</a:t>
            </a:r>
            <a:endParaRPr lang="en-US" sz="14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single unified block structure homogenously.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Vs. H3 Architecture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replaces the first multiplicative</a:t>
            </a:r>
            <a:endParaRPr lang="en-US" sz="14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gate with a fast activation (SiLU/Swish).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Vs. Gated MLP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adds an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SSM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the main branch,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giving the block sequence transformation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capabilities that standard MLPs lack.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05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Synthetic Task Evaluation</a:t>
            </a:r>
            <a:endParaRPr lang="en-US" sz="4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Synthetic Task Evaluation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097280"/>
            <a:ext cx="4572000" cy="1828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Solving Selective Copying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914400" y="3200400"/>
            <a:ext cx="201168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Challenge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Filter out noise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Copy valid tokens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3200400" y="3200400"/>
            <a:ext cx="201168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LTI Failures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S4 (18%) &amp;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Hyena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(30%) fail the task.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2560320" y="4846320"/>
            <a:ext cx="265176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Mamba's Success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S6 layer achieves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99.8% accuracy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5943600" y="4389120"/>
            <a:ext cx="50292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Perfect Generalization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maintains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1.0 accuracy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on sequences up to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million tokens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far beyond training length.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confirms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content-aware reasoning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capability.</a:t>
            </a:r>
            <a:endParaRPr lang="en-US" sz="1400" dirty="0"/>
          </a:p>
        </p:txBody>
      </p:sp>
      <p:pic>
        <p:nvPicPr>
          <p:cNvPr id="20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3600" y="2097010"/>
            <a:ext cx="2286000" cy="1045492"/>
          </a:xfrm>
          <a:prstGeom prst="rect">
            <a:avLst/>
          </a:prstGeom>
        </p:spPr>
      </p:pic>
      <p:pic>
        <p:nvPicPr>
          <p:cNvPr id="2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2101047"/>
            <a:ext cx="2286000" cy="1037417"/>
          </a:xfrm>
          <a:prstGeom prst="rect">
            <a:avLst/>
          </a:prstGeom>
        </p:spPr>
      </p:pic>
      <p:pic>
        <p:nvPicPr>
          <p:cNvPr id="2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015995"/>
            <a:ext cx="1188720" cy="105968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spcAft>
                <a:spcPts val="160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Perfect Length</a:t>
            </a:r>
            <a:endParaRPr lang="en-US" sz="3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Extrapolation</a:t>
            </a:r>
            <a:endParaRPr lang="en-US" sz="3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1 Million</a:t>
            </a:r>
            <a:endParaRPr lang="en-US" sz="3200" dirty="0"/>
          </a:p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Context Tokens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Induction Heads Task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evaluate models using a task called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Induction Heads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tests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associative recall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the ability to copy data from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history based on context clues. This predicts learning skill.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Real-World Analogy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Imagine reading a book. If you see the name "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Harry Potter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 should predict "Potter" the next time you see "Harry".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good model remembers this connection indefinitely.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Extrapolation Challenge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Models were trained on short sequences of just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256 tokens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then tested them on massive sequences up to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million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tests if they can handle data they have never seen.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This Is Difficult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Generalizing requires extrapolating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4000x longer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than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 data. Most architectures fail immediately when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going beyond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2x their training length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Mamba's Superior Performance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solves this task perfectly. It maintains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 accuracy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all the way to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million tokens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a huge breakthrough.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Other methods crash as soon as the sequence gets long.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Selective Mechanism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uses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selective SSM layer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control its memory.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selectively remembers the relevant key token while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ignoring all irrelevant noise, enabling infinite recall.</a:t>
            </a:r>
            <a:endParaRPr lang="en-US" sz="1200" dirty="0"/>
          </a:p>
        </p:txBody>
      </p:sp>
      <p:sp>
        <p:nvSpPr>
          <p:cNvPr id="10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Synthetic Task Evaluation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06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Language Modeling Performance</a:t>
            </a:r>
            <a:endParaRPr lang="en-US" sz="4500" dirty="0"/>
          </a:p>
        </p:txBody>
      </p:sp>
      <p:sp>
        <p:nvSpPr>
          <p:cNvPr id="8" name="Text 6"/>
          <p:cNvSpPr/>
          <p:nvPr/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r" indent="0" marL="0">
              <a:buNone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Scaling laws and zero-shot downstream evaluations.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5029200" y="182880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7" name="Shape 5"/>
          <p:cNvSpPr/>
          <p:nvPr/>
        </p:nvSpPr>
        <p:spPr>
          <a:xfrm>
            <a:off x="5029200" y="237744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8" name="Shape 6"/>
          <p:cNvSpPr/>
          <p:nvPr/>
        </p:nvSpPr>
        <p:spPr>
          <a:xfrm>
            <a:off x="5029200" y="292608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0" y="347472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0" name="Shape 8"/>
          <p:cNvSpPr/>
          <p:nvPr/>
        </p:nvSpPr>
        <p:spPr>
          <a:xfrm>
            <a:off x="5029200" y="402336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1" name="Shape 9"/>
          <p:cNvSpPr/>
          <p:nvPr/>
        </p:nvSpPr>
        <p:spPr>
          <a:xfrm>
            <a:off x="5029200" y="457200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2" name="Shape 10"/>
          <p:cNvSpPr/>
          <p:nvPr/>
        </p:nvSpPr>
        <p:spPr>
          <a:xfrm>
            <a:off x="5029200" y="512064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3" name="Shape 11"/>
          <p:cNvSpPr/>
          <p:nvPr/>
        </p:nvSpPr>
        <p:spPr>
          <a:xfrm>
            <a:off x="5029200" y="566928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4" name="Text 12"/>
          <p:cNvSpPr/>
          <p:nvPr/>
        </p:nvSpPr>
        <p:spPr>
          <a:xfrm>
            <a:off x="822960" y="1371600"/>
            <a:ext cx="3657600" cy="1828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Table of Contents</a:t>
            </a:r>
            <a:endParaRPr lang="en-US" sz="4800" dirty="0"/>
          </a:p>
        </p:txBody>
      </p:sp>
      <p:sp>
        <p:nvSpPr>
          <p:cNvPr id="15" name="Text 13"/>
          <p:cNvSpPr/>
          <p:nvPr/>
        </p:nvSpPr>
        <p:spPr>
          <a:xfrm>
            <a:off x="5029200" y="137160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Sequence Modeling Challenge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0058400" y="137160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029200" y="192024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Core Innovation: Selection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0058400" y="192024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06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5029200" y="246888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Hardware-Aware Implementation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0058400" y="246888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5029200" y="301752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Architecture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0058400" y="301752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5029200" y="356616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Synthetic Task Evaluation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10058400" y="356616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5029200" y="411480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Language Modeling Performance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10058400" y="411480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5029200" y="466344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Long-Sequence Domains: DNA &amp; Audio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10058400" y="466344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5029200" y="521208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Speed and Efficiency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10058400" y="521208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Language Modeling Performance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463040"/>
            <a:ext cx="5029200" cy="4114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Scaling Laws: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Pretraining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Results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400800" y="1463040"/>
            <a:ext cx="4846320" cy="45720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Experiment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trained models on "The Pile" dataset, scaling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sizes from 125 million to 1.3 billion parameters.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goal was to measure how performance improves</a:t>
            </a:r>
            <a:endParaRPr lang="en-US" sz="1400" dirty="0"/>
          </a:p>
          <a:p>
            <a:pPr algn="l" indent="0" marL="0">
              <a:spcAft>
                <a:spcPts val="11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 models grow larger and more complex.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Discovery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is the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first attention-free model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match the performance of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Transformer++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the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strongest modern recipe used in models like GPT-3.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Historically, efficient models sacrificed quality</a:t>
            </a:r>
            <a:endParaRPr lang="en-US" sz="1400" dirty="0"/>
          </a:p>
          <a:p>
            <a:pPr algn="l" indent="0" marL="0">
              <a:spcAft>
                <a:spcPts val="11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 speed. Mamba eliminates this compromise.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 Trend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outperforms other efficient baselines like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RWKV and Hyena. Critically, it maintains this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accuracy even as the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sequence length grows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proving it can handle long documents effectively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without the computational cost of Transformers.</a:t>
            </a:r>
            <a:endParaRPr lang="en-US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Language Modeling Performance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097280"/>
            <a:ext cx="3657600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Zero-Shot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Downstream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Evaluation</a:t>
            </a:r>
            <a:endParaRPr lang="en-US" sz="3400" dirty="0"/>
          </a:p>
        </p:txBody>
      </p:sp>
      <p:sp>
        <p:nvSpPr>
          <p:cNvPr id="16" name="Text 14"/>
          <p:cNvSpPr txBox="1"/>
          <p:nvPr/>
        </p:nvSpPr>
        <p:spPr>
          <a:xfrm>
            <a:off x="914400" y="3566160"/>
            <a:ext cx="3657600" cy="2743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Consistently Superior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models outperform all open-source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baselines of similar size on every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single task. For example,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Mamba-2.8B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scores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63.3% accuracy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beating Pythia-2.8B (59.1%) and</a:t>
            </a:r>
            <a:endParaRPr lang="en-US" sz="1400" dirty="0"/>
          </a:p>
          <a:p>
            <a:pPr algn="l" indent="0" marL="0">
              <a:spcAft>
                <a:spcPts val="4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RWKV-3B (59.6%).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Efficient Powerhouse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matches Transformers twice its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size. The 2.8B model even beats the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massive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GPT-J-6B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(63.0%).</a:t>
            </a:r>
            <a:endParaRPr lang="en-US" sz="1400" dirty="0"/>
          </a:p>
        </p:txBody>
      </p:sp>
      <p:pic>
        <p:nvPicPr>
          <p:cNvPr id="1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67107" y="1097280"/>
            <a:ext cx="5569538" cy="351129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07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Long-Sequence Domains:</a:t>
            </a:r>
            <a:endParaRPr lang="en-US" sz="4500" dirty="0"/>
          </a:p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DNA &amp; Audio</a:t>
            </a:r>
            <a:endParaRPr lang="en-US" sz="45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Scaling Context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1 Million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DNA Tokens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DNA Challenge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Genomic analysis requires reading massive sequences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find patterns. Models must process millions of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biological "letters" at once to capture context.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Experiment Setup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Researchers pretrained models on the Human Genome.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They scaled context lengths from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1,024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up to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million tokens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a scale impossible for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 attention-based AI models.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 Results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Mamba's performance improves smoothly as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context grows. It effectively utilizes long-range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information across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1M tokens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of DNA data.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Competitor Comparison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contrast,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HyenaDNA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model gets worse as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sequences get longer. Without a selection mechanism,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aggregates noise rather than signal from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massive input sequence.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It Matters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achieves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linear scaling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making massive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1M-token inputs computationally feasible. This is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prohibitively slow for quadratic Transformer models.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Selective Processing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model selectively filters information, focusing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 signal while ignoring noise. This solves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long-sequence failure mode of prior LTI models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like HyenaDNA.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Mamba: Linear-Time Sequence Modeling</a:t>
            </a:r>
            <a:endParaRPr lang="en-US" sz="1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371600"/>
            <a:ext cx="5148072" cy="45720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Challenge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Classify 5 species</a:t>
            </a:r>
            <a:endParaRPr lang="en-US" sz="3200" dirty="0"/>
          </a:p>
          <a:p>
            <a:pPr algn="l" indent="0" marL="0">
              <a:spcAft>
                <a:spcPts val="400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 99% shared DNA</a:t>
            </a:r>
            <a:endParaRPr lang="en-US" sz="3200" dirty="0"/>
          </a:p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Results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hits 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82%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 1M seq length.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HyenaDNA lags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 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55%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accuracy.</a:t>
            </a:r>
            <a:endParaRPr lang="en-US" sz="32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24789" y="1371600"/>
            <a:ext cx="4670326" cy="2157984"/>
          </a:xfrm>
          <a:prstGeom prst="rect">
            <a:avLst/>
          </a:prstGeom>
        </p:spPr>
      </p:pic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876" y="3785616"/>
            <a:ext cx="4748152" cy="2157984"/>
          </a:xfrm>
          <a:prstGeom prst="rect">
            <a:avLst/>
          </a:prstGeom>
        </p:spPr>
      </p:pic>
      <p:sp>
        <p:nvSpPr>
          <p:cNvPr id="9" name="Text 5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Long-Sequence Domains: DNA &amp; Audio</a:t>
            </a:r>
            <a:endParaRPr lang="en-US" sz="1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Long-Sequence Domains: DNA &amp; Audio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828800"/>
            <a:ext cx="5303520" cy="32004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Audio Waveform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Pretraining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675120" y="1920240"/>
            <a:ext cx="4389120" cy="4114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Piano Music Study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trained models on the YouTubeMix dataset,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containing four hours of solo piano audio.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goal: predict the next split-second of</a:t>
            </a:r>
            <a:endParaRPr lang="en-US" sz="14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sound based on what came before.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Beating the Baseline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compared Mamba to SaShiMi, the prior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state-of-the-art. We measured accuracy using</a:t>
            </a:r>
            <a:endParaRPr lang="en-US" sz="14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Bits Per Byte (lower is better).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Long-Context Results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consistently achieves lower error rates.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Crucially, as the music sequence gets longer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(up to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million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steps), Mamba's lead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grows larger, proving its long-term memory.</a:t>
            </a:r>
            <a:endParaRPr lang="en-US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Text 6"/>
          <p:cNvSpPr/>
          <p:nvPr/>
        </p:nvSpPr>
        <p:spPr>
          <a:xfrm>
            <a:off x="914400" y="914400"/>
            <a:ext cx="3657600" cy="7315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Using the SC09 speech dataset, Mamba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outperforms larger Diffusion models.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generates higher quality audio.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914400" y="1737360"/>
            <a:ext cx="3657600" cy="16459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Quality Metric:</a:t>
            </a:r>
            <a:endParaRPr lang="en-US" sz="2400" dirty="0"/>
          </a:p>
          <a:p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FID (Lower is best)</a:t>
            </a:r>
            <a:endParaRPr lang="en-US" sz="2400" dirty="0"/>
          </a:p>
          <a:p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Mamba: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0.67</a:t>
            </a:r>
            <a:endParaRPr lang="en-US" sz="2400" dirty="0"/>
          </a:p>
          <a:p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Others: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&gt;1.90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914400" y="3520440"/>
            <a:ext cx="3657600" cy="288036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Small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(6M)</a:t>
            </a:r>
            <a:endParaRPr lang="en-US" sz="2400" dirty="0"/>
          </a:p>
          <a:p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beats DiffWave.</a:t>
            </a:r>
            <a:endParaRPr lang="en-US" sz="2400" dirty="0"/>
          </a:p>
          <a:p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FID: 0.94 vs 1.92.</a:t>
            </a:r>
            <a:endParaRPr lang="en-US" sz="2400" dirty="0"/>
          </a:p>
          <a:p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Larger Mamba hits</a:t>
            </a:r>
            <a:endParaRPr lang="en-US" sz="2400" dirty="0"/>
          </a:p>
          <a:p>
            <a:pPr algn="l" indent="0" marL="0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0.67 FID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score.</a:t>
            </a:r>
            <a:endParaRPr lang="en-US" sz="2400" dirty="0"/>
          </a:p>
          <a:p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Superior quality,</a:t>
            </a:r>
            <a:endParaRPr lang="en-US" sz="2400" dirty="0"/>
          </a:p>
          <a:p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less compute.</a:t>
            </a:r>
            <a:endParaRPr lang="en-US" sz="2400" dirty="0"/>
          </a:p>
        </p:txBody>
      </p:sp>
      <p:pic>
        <p:nvPicPr>
          <p:cNvPr id="11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749" y="914400"/>
            <a:ext cx="3004822" cy="1645920"/>
          </a:xfrm>
          <a:prstGeom prst="rect">
            <a:avLst/>
          </a:prstGeom>
        </p:spPr>
      </p:pic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985" y="2834640"/>
            <a:ext cx="3106350" cy="1005840"/>
          </a:xfrm>
          <a:prstGeom prst="rect">
            <a:avLst/>
          </a:prstGeom>
        </p:spPr>
      </p:pic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611" y="3977640"/>
            <a:ext cx="2209098" cy="1005840"/>
          </a:xfrm>
          <a:prstGeom prst="rect">
            <a:avLst/>
          </a:prstGeom>
        </p:spPr>
      </p:pic>
      <p:pic>
        <p:nvPicPr>
          <p:cNvPr id="1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4006" y="5120640"/>
            <a:ext cx="2208308" cy="1005840"/>
          </a:xfrm>
          <a:prstGeom prst="rect">
            <a:avLst/>
          </a:prstGeom>
        </p:spPr>
      </p:pic>
      <p:sp>
        <p:nvSpPr>
          <p:cNvPr id="15" name="Text 9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Long-Sequence Domains: DNA &amp; Audio</a:t>
            </a:r>
            <a:endParaRPr lang="en-US" sz="1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08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Speed and Efficiency</a:t>
            </a:r>
            <a:endParaRPr lang="en-US" sz="4500" dirty="0"/>
          </a:p>
        </p:txBody>
      </p:sp>
      <p:sp>
        <p:nvSpPr>
          <p:cNvPr id="8" name="Text 6"/>
          <p:cNvSpPr/>
          <p:nvPr/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r" indent="0" marL="0">
              <a:buNone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Mamba: Linear-Time Sequence Modeling</a:t>
            </a:r>
            <a:endParaRPr lang="en-US" sz="1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Speed and Efficiency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371600"/>
            <a:ext cx="5029200" cy="4114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Efficiency: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Scan vs.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Attention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400800" y="1444752"/>
            <a:ext cx="4572000" cy="4114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Speed Benchmark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Researchers tested Mamba's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Scan operation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against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FlashAttention-2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the leading</a:t>
            </a:r>
            <a:endParaRPr lang="en-US" sz="14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method for fast AI training.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Tipping Point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Attention slows as sequences get longer. Beyond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length of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2,000 tokens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Mamba becomes</a:t>
            </a:r>
            <a:endParaRPr lang="en-US" sz="14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significantly faster than the best alternatives.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Massive Scaling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Against standard tools (PyTorch), Mamba runs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up to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20-40x faster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This efficiency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unlocks training on much larger datasets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without requiring massive supercomputers.</a:t>
            </a:r>
            <a:endParaRPr lang="en-US" sz="1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 Memory</a:t>
            </a:r>
            <a:endParaRPr lang="en-US" sz="3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Bottleneck</a:t>
            </a:r>
            <a:endParaRPr lang="en-US" sz="3200" dirty="0"/>
          </a:p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4-5x Faster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Throughput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Memory Barrier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Traditional Transformers must store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Key-Value (KV) cache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memory preserves every past word but grows constantly.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Eventually, the cache fills the GPU memory, limiting speed.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Mamba Solution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compresses all context into a fixed-size state.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requires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 growing cache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so memory usage stays low.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removes the bottleneck that slows down long sequences.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Constant Generation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 models get slower as the conversation gets longer.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avoids this by generating each step in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constant time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Efficient Scanning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core mechanism is a hardware-efficient scan operation.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runs up to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40x faster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than standard PyTorch scans.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even beats optimized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FlashAttention-2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on long texts.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Higher Throughput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Because it needs less memory, Mamba handles larger batches.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results in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4-5x higher throughput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than Transformers.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Size Advantage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Benchmarks reveal a stunning efficiency breakthrough.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large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6.9B Mamba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runs faster than a tiny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1.3B model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Even with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5x more parameters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Mamba wins on speed.</a:t>
            </a:r>
            <a:endParaRPr lang="en-US" sz="1200" dirty="0"/>
          </a:p>
        </p:txBody>
      </p:sp>
      <p:sp>
        <p:nvSpPr>
          <p:cNvPr id="10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Speed and Efficiency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01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Sequence Modeling Challenge</a:t>
            </a:r>
            <a:endParaRPr lang="en-US" sz="4500" dirty="0"/>
          </a:p>
        </p:txBody>
      </p:sp>
      <p:sp>
        <p:nvSpPr>
          <p:cNvPr id="8" name="Text 6"/>
          <p:cNvSpPr/>
          <p:nvPr/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r" indent="0" marL="0">
              <a:buNone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Mamba: Linear-Time Sequence Modeling</a:t>
            </a:r>
            <a:endParaRPr lang="en-US" sz="1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1338480"/>
            <a:ext cx="10360152" cy="418104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tracks optimized Transformers, using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38.2GB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at batch size 32.</a:t>
            </a:r>
            <a:endParaRPr lang="en-US" sz="1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68912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68912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914400" y="1417320"/>
            <a:ext cx="10360152" cy="18288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6080760" y="1554480"/>
            <a:ext cx="18288" cy="484632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914400" y="3931920"/>
            <a:ext cx="10360152" cy="18288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Text 11"/>
          <p:cNvSpPr/>
          <p:nvPr/>
        </p:nvSpPr>
        <p:spPr>
          <a:xfrm>
            <a:off x="914400" y="914400"/>
            <a:ext cx="1036015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Ablation studies show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Selective SSM (S6)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layer drives performance, lowering perplexity from ~10.3 to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8.69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914400" y="1554480"/>
            <a:ext cx="5029200" cy="5486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SSM Layer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Comparison</a:t>
            </a:r>
            <a:endParaRPr lang="en-US" sz="2400" dirty="0"/>
          </a:p>
        </p:txBody>
      </p:sp>
      <p:pic>
        <p:nvPicPr>
          <p:cNvPr id="1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7851" y="2194560"/>
            <a:ext cx="4242299" cy="1554480"/>
          </a:xfrm>
          <a:prstGeom prst="rect">
            <a:avLst/>
          </a:prstGeom>
        </p:spPr>
      </p:pic>
      <p:sp>
        <p:nvSpPr>
          <p:cNvPr id="16" name="Text 13"/>
          <p:cNvSpPr/>
          <p:nvPr/>
        </p:nvSpPr>
        <p:spPr>
          <a:xfrm>
            <a:off x="6245352" y="1554480"/>
            <a:ext cx="5029200" cy="5486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Selective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Parameters</a:t>
            </a:r>
            <a:endParaRPr lang="en-US" sz="2400" dirty="0"/>
          </a:p>
        </p:txBody>
      </p:sp>
      <p:pic>
        <p:nvPicPr>
          <p:cNvPr id="1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332" y="2194560"/>
            <a:ext cx="4041239" cy="1554480"/>
          </a:xfrm>
          <a:prstGeom prst="rect">
            <a:avLst/>
          </a:prstGeom>
        </p:spPr>
      </p:pic>
      <p:sp>
        <p:nvSpPr>
          <p:cNvPr id="18" name="Text 14"/>
          <p:cNvSpPr/>
          <p:nvPr/>
        </p:nvSpPr>
        <p:spPr>
          <a:xfrm>
            <a:off x="914400" y="4114800"/>
            <a:ext cx="5029200" cy="5486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Initialization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Strategy</a:t>
            </a:r>
            <a:endParaRPr lang="en-US" sz="2400" dirty="0"/>
          </a:p>
        </p:txBody>
      </p:sp>
      <p:pic>
        <p:nvPicPr>
          <p:cNvPr id="1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974" y="4754880"/>
            <a:ext cx="4416052" cy="1554480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6245352" y="4114800"/>
            <a:ext cx="5029200" cy="5486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S6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Performance</a:t>
            </a:r>
            <a:endParaRPr lang="en-US" sz="2400" dirty="0"/>
          </a:p>
        </p:txBody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756" y="4754880"/>
            <a:ext cx="4122392" cy="1554480"/>
          </a:xfrm>
          <a:prstGeom prst="rect">
            <a:avLst/>
          </a:prstGeom>
        </p:spPr>
      </p:pic>
      <p:sp>
        <p:nvSpPr>
          <p:cNvPr id="22" name="Text 16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Speed and Efficiency</a:t>
            </a:r>
            <a:endParaRPr lang="en-US" sz="1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09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Conclusion</a:t>
            </a:r>
            <a:endParaRPr lang="en-US" sz="4500" dirty="0"/>
          </a:p>
        </p:txBody>
      </p:sp>
      <p:sp>
        <p:nvSpPr>
          <p:cNvPr id="8" name="Text 6"/>
          <p:cNvSpPr/>
          <p:nvPr/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r" indent="0" marL="0">
              <a:buNone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Summary of Key Findings &amp; Future Directions</a:t>
            </a:r>
            <a:endParaRPr lang="en-US" sz="1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Mamba: Summary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Impact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Innovation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introduces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selection mechanism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State Space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Models. This enables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context-dependent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reasoning, allowing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AI to filter irrelevant data. Unlike Transformers, it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scales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linearly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with sequence length. This ensures the model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remains efficient and fast even when processing extremely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 inputs, avoiding the slowdowns of older architectures.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 &amp; Versatility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model achieves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state-of-the-art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results across diverse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domains like text, genomics, and audio. It matches or exceeds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strong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Transformer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baselines without using attention. This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success makes Mamba a strong candidate for a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general-purpose backbone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capable of powering foundation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models for many different data types.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Trade-offs &amp; Future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While Mamba excels on discrete data, its design may impede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 on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continuous signals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like raw audio waveforms.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Additionally, evaluations were limited to small models.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Future work must verify if Mamba maintains its advantage at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7B parameter scale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required for modern Large Language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Models to function effectively.</a:t>
            </a:r>
            <a:endParaRPr lang="en-US" sz="1200" dirty="0"/>
          </a:p>
        </p:txBody>
      </p:sp>
      <p:sp>
        <p:nvSpPr>
          <p:cNvPr id="10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Conclusion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Sequence Modeling Challenge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371600"/>
            <a:ext cx="4572000" cy="2743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Problem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Foundation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Models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400800" y="146304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Transformer Dominance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Foundation Models like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power modern AI apps.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They rely on the Transformer architecture to map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complex patterns in language, images, and speech.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6400800" y="274320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Efficiency Bottleneck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Transformers suffer from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quadratic scaling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costs.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Doubling the input size quadruples the workload.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makes analyzing long data wildly expensive.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6400800" y="402336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Finite Context Windows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Models are limited to a finite context window.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 inputs like DNA sequences or books get cut.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enables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linear scaling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 5x faster speed.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1853699"/>
            <a:ext cx="10360152" cy="315060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Hardware-aware selection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filters data to ensure linear scaling.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02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Core Innovation:</a:t>
            </a:r>
            <a:endParaRPr lang="en-US" sz="4500" dirty="0"/>
          </a:p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Selection</a:t>
            </a:r>
            <a:endParaRPr lang="en-US" sz="4500" dirty="0"/>
          </a:p>
        </p:txBody>
      </p:sp>
      <p:sp>
        <p:nvSpPr>
          <p:cNvPr id="8" name="Text 6"/>
          <p:cNvSpPr/>
          <p:nvPr/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r" indent="0" marL="0">
              <a:buNone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Mamba: Linear-Time Sequence Modeling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914400"/>
            <a:ext cx="10360152" cy="9144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Limits of Linear Time Invariance (LTI)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914400" y="2103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Understanding LTI Systems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LTI models apply the same rules at every time step. Their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processing logic remains constant, treating all inputs equally</a:t>
            </a:r>
            <a:endParaRPr lang="en-US" sz="1200" dirty="0"/>
          </a:p>
          <a:p>
            <a:pPr algn="l" indent="0" marL="0">
              <a:spcAft>
                <a:spcPts val="4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regardless of context. This is like a static filter.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Fixed State Problem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Because the logic is fixed, the model cannot adjust based 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specific inputs. It lacks the ability to reason about content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dynamically or update its state selectively.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6190488" y="2103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Efficiency vs. Effectiveness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LTI models are highly efficient and offer fast training speeds.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However, this speed comes at a cost. They struggle to compress</a:t>
            </a:r>
            <a:endParaRPr lang="en-US" sz="1200" dirty="0"/>
          </a:p>
          <a:p>
            <a:pPr algn="l" indent="0" marL="0">
              <a:spcAft>
                <a:spcPts val="4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complex context into their limited, fixed state.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Compression Bottleneck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Effective models must condense history into a compact form.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LTI models fail here because they cannot selectively choose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data to remember and what to forget.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914400" y="4389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Failure Example: Copying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LTI models solve simple copying tasks where data patterns are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predictable. However, they fail at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Selective Copying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tasks.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these tasks, the spacing between relevant data points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varies randomly. Static kernels cannot model this varying</a:t>
            </a:r>
            <a:endParaRPr lang="en-US" sz="1200" dirty="0"/>
          </a:p>
          <a:p>
            <a:pPr algn="l" indent="0" marL="0">
              <a:spcAft>
                <a:spcPts val="4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distance effectively.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Missing Content Awareness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They lack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content awareness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needed to filter out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irrelevant noise (white tokens) and keep data (colored tokens).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6190488" y="4389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Selection Gap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fundamental flaw is an inability to select information.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 LTI models pass data through fixed transitions</a:t>
            </a:r>
            <a:endParaRPr lang="en-US" sz="1200" dirty="0"/>
          </a:p>
          <a:p>
            <a:pPr algn="l" indent="0" marL="0">
              <a:spcAft>
                <a:spcPts val="4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without input-dependent reasoning.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Static Kernels Fail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From a convolutional view, static kernels cannot adapt to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varying input spacings. They treat every time step with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same importance, failing to focus on the signal amidst noise.</a:t>
            </a:r>
            <a:endParaRPr lang="en-US" sz="1200" dirty="0"/>
          </a:p>
        </p:txBody>
      </p:sp>
      <p:sp>
        <p:nvSpPr>
          <p:cNvPr id="11" name="Text 9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Core Innovation: Selection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spcAft>
                <a:spcPts val="160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</a:t>
            </a:r>
            <a:endParaRPr lang="en-US" sz="3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CENTRAL</a:t>
            </a:r>
            <a:endParaRPr lang="en-US" sz="3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PROBLEM:</a:t>
            </a:r>
            <a:endParaRPr lang="en-US" sz="3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COMPRESSING</a:t>
            </a:r>
            <a:endParaRPr lang="en-US" sz="3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CONTEXT</a:t>
            </a:r>
            <a:endParaRPr lang="en-US" sz="3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INTO</a:t>
            </a:r>
            <a:endParaRPr lang="en-US" sz="3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SMALLER</a:t>
            </a:r>
            <a:endParaRPr lang="en-US" sz="3200" dirty="0"/>
          </a:p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STATES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4453128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Core Principle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Sequence modeling is fundamentally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about compressing vast context into a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manageable, smaller state.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Transformer Issue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Transformers are effective but slow.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They do not compress context at all.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Instead, they store a history called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KV cache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containing every prior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input. This yields high accuracy but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requires heavy computing power.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Recurrent Limit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Recurrent models (RNNs) are efficient.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They force all history into a fixed,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finite state. This allows for fast,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constant speed. However, they fail to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retain complex details over time.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7991856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Efficiency Trade-off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perfect model needs two conflicting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traits: a small state for speed, but a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rich state for accuracy. Traditional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models force a choice between them.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Innovation: Selectivity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Mamba solves this with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selectivity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mechanism gives the model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ability to focus on relevant data and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actively filter out irrelevant noise.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Content-Awareness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Unlike static models that treat all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inputs the same, Mamba adjusts its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processing based on the content. It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compresses only what matters most.</a:t>
            </a:r>
            <a:endParaRPr lang="en-US" sz="1200" dirty="0"/>
          </a:p>
        </p:txBody>
      </p:sp>
      <p:sp>
        <p:nvSpPr>
          <p:cNvPr id="9" name="Text 7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Core Innovation: Selection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Core Innovation: Selection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828800"/>
            <a:ext cx="5303520" cy="32004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Mechanism: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Input-Dependent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Dynamics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675120" y="1920240"/>
            <a:ext cx="4389120" cy="4114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Defining Selection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Selection is the ability to focus on or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filter out specific inputs. Mamba makes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parameters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Delta, B, and C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functions</a:t>
            </a:r>
            <a:endParaRPr lang="en-US" sz="1400" dirty="0"/>
          </a:p>
          <a:p>
            <a:pPr algn="l" indent="0" marL="0">
              <a:spcAft>
                <a:spcPts val="11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 the input, rather than static values.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Input-Dependent Dynamics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means the model's rules change at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every time step. It can effectively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reset its state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ignore irrelevant</a:t>
            </a:r>
            <a:endParaRPr lang="en-US" sz="1400" dirty="0"/>
          </a:p>
          <a:p>
            <a:pPr algn="l" indent="0" marL="0">
              <a:spcAft>
                <a:spcPts val="11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history, unlike fixed filters.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Gating Analogy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mimics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gating mechanisms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traditional RNNs (LSTMs). It combines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context-aware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reasoning with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efficiency of modern systems.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Mamba: Linear-Time Sequence Modeling</dc:title>
  <dc:subject>PptxGenJS Presentation</dc:subject>
  <dc:creator>LineDot AI</dc:creator>
  <cp:lastModifiedBy>LineDot AI</cp:lastModifiedBy>
  <cp:revision>1</cp:revision>
  <dcterms:created xsi:type="dcterms:W3CDTF">2026-01-19T11:58:34Z</dcterms:created>
  <dcterms:modified xsi:type="dcterms:W3CDTF">2026-01-19T11:58:34Z</dcterms:modified>
</cp:coreProperties>
</file>