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0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000" dirty="0"/>
          </a:p>
        </p:txBody>
      </p:sp>
      <p:sp>
        <p:nvSpPr>
          <p:cNvPr id="8" name="Text 4"/>
          <p:cNvSpPr/>
          <p:nvPr>
            <p:ph idx="106" type="title" hasCustomPrompt="1"/>
          </p:nvPr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>
            <p:ph idx="112" type="title" hasCustomPrompt="1"/>
          </p:nvPr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8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0" name="Text 12"/>
          <p:cNvSpPr/>
          <p:nvPr>
            <p:ph idx="118" type="body" hasCustomPrompt="1"/>
          </p:nvPr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1" name="Text 12"/>
          <p:cNvSpPr/>
          <p:nvPr>
            <p:ph idx="119" type="body" hasCustomPrompt="1"/>
          </p:nvPr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2" name="Text 12"/>
          <p:cNvSpPr/>
          <p:nvPr>
            <p:ph idx="120" type="body" hasCustomPrompt="1"/>
          </p:nvPr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3" name="Text 12"/>
          <p:cNvSpPr/>
          <p:nvPr>
            <p:ph idx="121" type="body" hasCustomPrompt="1"/>
          </p:nvPr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4" name="Text 12"/>
          <p:cNvSpPr/>
          <p:nvPr>
            <p:ph idx="122" type="body" hasCustomPrompt="1"/>
          </p:nvPr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5" name="Text 12"/>
          <p:cNvSpPr/>
          <p:nvPr>
            <p:ph idx="123" type="body" hasCustomPrompt="1"/>
          </p:nvPr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6" name="Text 12"/>
          <p:cNvSpPr/>
          <p:nvPr>
            <p:ph idx="124" type="body" hasCustomPrompt="1"/>
          </p:nvPr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7" name="Text 12"/>
          <p:cNvSpPr/>
          <p:nvPr>
            <p:ph idx="125" type="body" hasCustomPrompt="1"/>
          </p:nvPr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8" name="Text 12"/>
          <p:cNvSpPr/>
          <p:nvPr>
            <p:ph idx="126" type="body" hasCustomPrompt="1"/>
          </p:nvPr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9" name="Text 12"/>
          <p:cNvSpPr/>
          <p:nvPr>
            <p:ph idx="127" type="body" hasCustomPrompt="1"/>
          </p:nvPr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30" name="Text 12"/>
          <p:cNvSpPr/>
          <p:nvPr>
            <p:ph idx="128" type="body" hasCustomPrompt="1"/>
          </p:nvPr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  <p:sp>
        <p:nvSpPr>
          <p:cNvPr id="7" name="Text 4"/>
          <p:cNvSpPr/>
          <p:nvPr>
            <p:ph idx="105" type="title" hasCustomPrompt="1"/>
          </p:nvPr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hree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Stacke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57200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143000"/>
            <a:ext cx="4873752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3657600"/>
            <a:ext cx="4873752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Media Over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914400"/>
            <a:ext cx="5029200" cy="215798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hasCustomPrompt="1"/>
          </p:nvPr>
        </p:nvSpPr>
        <p:spPr>
          <a:xfrm>
            <a:off x="6245352" y="914400"/>
            <a:ext cx="5029200" cy="215798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3438144"/>
            <a:ext cx="5029200" cy="296265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245352" y="3438144"/>
            <a:ext cx="5029200" cy="296265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Visual and Stack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2487168"/>
            <a:ext cx="5486400" cy="2350008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tacked Text and Ima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4114800" cy="16459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657600"/>
            <a:ext cx="41148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hasCustomPrompt="1"/>
          </p:nvPr>
        </p:nvSpPr>
        <p:spPr>
          <a:xfrm>
            <a:off x="5486400" y="1828800"/>
            <a:ext cx="5788152" cy="325526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NeurIPS 2023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r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Stanford University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Preference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Optimization (DPO)</a:t>
            </a:r>
            <a:endParaRPr lang="en-US" sz="4500" dirty="0"/>
          </a:p>
        </p:txBody>
      </p:sp>
      <p:sp>
        <p:nvSpPr>
          <p:cNvPr id="9" name="Text 7"/>
          <p:cNvSpPr txBox="1"/>
          <p:nvPr/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Language Model is Secretly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Reward Model</a:t>
            </a:r>
            <a:endParaRPr lang="en-US" sz="1800" dirty="0"/>
          </a:p>
          <a:p>
            <a:pPr algn="l" indent="0" marL="0">
              <a:buNone/>
            </a:pP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Rafailov, Sharma, Mitchell, et al.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03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Solution: Direct Preference Optimization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Aligning language models with human preferences efficiently without reinforcement learning.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Stable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RL-Free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Sampling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Optimal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Proven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Defining DPO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is a new algorithm that aligns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preferences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without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Reinforcement Learning (RL)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offers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stable, lightweight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alternative to unstable RLHF methods.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It Works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leverages a key insight: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language model itself is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secretly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reward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allows for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mathematical extraction of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optimal policy in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closed form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Simplified Training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using a simple classification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objective, DPO removes the need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a separate reward model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sampling during fine-tuning.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Major Benefits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is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computationally lightweight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highly stable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compared to RLHF.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eliminates significant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hyper-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parameter tuning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saving time and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computing resources during training.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Proven Results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Experiments show DPO performs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as or better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existing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PPO-based RLHF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is particularly effective at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controlling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sentiment generation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improving summarization quality.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Real-World Impact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handles single-turn dialogue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effectively while being substantially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simpler to implement and train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 previous complex architectures.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Solution: Direct Preference Optimization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Preference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Optimization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Stable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Efficient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Old Way: RLHF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methods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RLHF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notoriously complex. First, they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 training a separate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act as a judge for AI answers. Then,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use this judge to guide the main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through trial and error.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multi-step loop is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unstable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computationally expensive to run.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New Way: DPO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simplifies this entire process.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removes the need for a separate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judge model. Instead, it uses human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preference data directly to update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language model in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stage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pipeline becomes streamlined,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bypassing the complexity of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reinforcement learning entirely.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It Works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DPO as a simple multiple-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choice test. The model is shown two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answers: one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preferred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by humans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rejected. It treats this as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classification task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mathematically adjusts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itself to increase the probability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generating the winning answer in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future. This implicitly builds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reward system directly into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model's core knowledge.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Matters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method achieves the same high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as complex methods but with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far less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computing power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greater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stability.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Solution: Direct Preference Optimization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Secret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Judge Problem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RLHF requires training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separate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judge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outputs. Managing two distinct models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computationally expensive and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often unstable during training.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Magic Trick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 found a mathematical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shortcut. They realized the ideal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and the reward function are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linked by a precise equation.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Change of Variables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rearranging this equation, DPO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removes the reward term entirely.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preference data now directly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trains the policy model.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Implicit Rewards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treats the language model itself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an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implicit reward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optimizes preferences without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 calculating a reward score.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Closed Form Solution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math,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closed form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solution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means finding the answer directly,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rather than guessing through trial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error (like RL loops do).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 &amp; Stable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uses a simple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classification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objective (binary cross-entropy).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the same stable method used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standard classifier training.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Preference Optimization (DPO)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Preference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Pairs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Binary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Objective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Implicit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Stable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Push and Pull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learns by directly adjusting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likelihood of generated responses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based on human preference rankings.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Mechanism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increases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probability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preferred response (the winner).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Simultaneously, it decreases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probability of the dispreferred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response (the loser).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dual action creates a clear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separation between good and bad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outputs without complex RL loops.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Implicit Rewards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a separate reward model,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uses the language model itself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implicitly estimate rewards.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 Math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optimization uses a simple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classification loss, specifically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Binary Cross Entropy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 treats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 problem like standard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supervised learning tasks.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Weighting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incorporates a dynamic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importance weight for each pair.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the model's estimate is wrong,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weight increases to correct it.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prevents the model from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degenerating, ensuring stability.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removing the Reinforcement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 loop, DPO reduces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computational costs significantly.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Solution: Direct Preference Optimization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04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Experimental Results</a:t>
            </a:r>
            <a:endParaRPr lang="en-US" sz="4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073568"/>
            <a:ext cx="5029200" cy="1839649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352" y="1069893"/>
            <a:ext cx="5029200" cy="184699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14400" y="3438144"/>
            <a:ext cx="5029200" cy="296265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achieves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higher reward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minimal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drift.</a:t>
            </a:r>
            <a:endParaRPr lang="en-US" sz="3200" dirty="0"/>
          </a:p>
        </p:txBody>
      </p:sp>
      <p:sp>
        <p:nvSpPr>
          <p:cNvPr id="9" name="Text 5"/>
          <p:cNvSpPr/>
          <p:nvPr/>
        </p:nvSpPr>
        <p:spPr>
          <a:xfrm>
            <a:off x="6245352" y="3438144"/>
            <a:ext cx="5029200" cy="296265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Robust Performance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measure quality via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 Rate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—how often the model beats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baseline. In summarization, DPO hits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62% win rate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beating PPO. Unlike PPO, which crashes as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Temperature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(creativity) increases, DPO stays robust. In dialogue tasks,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actually improves with creativity, reaching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~63% wins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confirms DPO aligns with human intent efficiently.</a:t>
            </a:r>
            <a:endParaRPr lang="en-US" sz="1200" dirty="0"/>
          </a:p>
        </p:txBody>
      </p:sp>
      <p:sp>
        <p:nvSpPr>
          <p:cNvPr id="10" name="Text 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Experimental Results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548809"/>
            <a:ext cx="5486400" cy="222672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02552" y="91440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Reddit Results: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DPO: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61%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Win Rate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PPO: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57%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Win Rate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 preference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6702552" y="3794760"/>
            <a:ext cx="4572000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Generalization to News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trained on informal Reddit posts were tested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formal CNN news articles. The table tracks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 Rate vs Ground Truth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how often AI beats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summaries. DPO generalizes far better.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 0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DPO achieves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0.36 win rate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beating PPO's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0.26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The gap holds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 0.25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DPO leading (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0.31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vs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0.23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 This proves DPO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adapts to new writing styles (formal news)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extra tuning, whereas PPO degrades.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 1: Text Summarization Results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Dialogue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Generation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Dataset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tested the models on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Anthropic HH dataset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collection focuses 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helpful and harmless (HH)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dialogues between humans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AI assistants.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 Method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measure quality, we used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as a judge. It compares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answers and calculates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 rate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each method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against human-preferred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 responses.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 Performance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(orange line) achieves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highest scores, reaching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 win rates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outperforms the complex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of 128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baseline seen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green dashed line.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Rapid Learning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chart on the right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shows DPO improves fast.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stabilizes after just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few hundred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proving efficiency.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Experimental Results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Stability</a:t>
            </a:r>
            <a:endParaRPr lang="en-US" sz="3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Consistent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 Rate</a:t>
            </a:r>
            <a:endParaRPr lang="en-US" sz="3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 to 61%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Robustness</a:t>
            </a:r>
            <a:endParaRPr lang="en-US" sz="3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 Safe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Efficiency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 Conv.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Unstable Rivals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RLHF methods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notoriously unstable. If the training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settings aren't perfect, the model's</a:t>
            </a:r>
            <a:endParaRPr lang="en-US" sz="1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can crash unexpectedly.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Consistent Growth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solves this.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 Rate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Evolution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chart (right) shows DPO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rapidly improving over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3,300 steps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reaches high performance quickly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stays stable without collapsing.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Temperature?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"Sampling temperature" controls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creativity. High settings make models</a:t>
            </a:r>
            <a:endParaRPr lang="en-US" sz="1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creative but often more erratic.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PPO Problem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Looking at the left chart,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(green)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degrades badly as temperature rises.</a:t>
            </a:r>
            <a:endParaRPr lang="en-US" sz="1200" dirty="0"/>
          </a:p>
          <a:p>
            <a:pPr algn="l"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becomes useless at high creativity.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Robustness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(yellow) stays strong, keeping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~60% win rate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even at high temps.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beats PPO's best score of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57%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consistently outperforms PPO in stability and win rates.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/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of</a:t>
            </a:r>
            <a:endParaRPr lang="en-US" sz="4800" dirty="0"/>
          </a:p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Contents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the Alignment Problem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Traditional Approach: RLHF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Solution: Direct Preference Optimization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Experimental Results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87401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ensure accuracy, we compared AI scores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real human preferences.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4114800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Human-AI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Agreement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657600"/>
            <a:ext cx="41148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Study Setup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recruited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272 humans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evaluate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DPO. They preferred DPO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the time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 baselines, confirming quality.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Agreement Rates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Humans agreed with GPT-4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time. Since humans only agree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each other, the AI is a reliable proxy.</a:t>
            </a:r>
            <a:endParaRPr lang="en-US" sz="1400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8088" y="1828800"/>
            <a:ext cx="5684775" cy="32552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05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 of Key Findings &amp; Future Directions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Removing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Complexity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Matching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Simpler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Solving the RL Problem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methods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RLHF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and unstable. They require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a reward model and then using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Reinforcement Learning to fine-tune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language model.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DPO Breakthrough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Preference Optimization (DPO)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eliminates this complexity.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identifies a mathematical mapping that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allows us to optimize for human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preferences directly. We use a simple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classification loss rather than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sampling loops.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Stable &amp; Lightweight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approach is computationally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lightweight and stable, requiring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virtually no hyperparameter tuning.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Results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performs as well as or better than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existing RLHF algorithms. Experiments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show it exceeds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PPO-based methods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controlling sentiment generation.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&amp; Efficiency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summarization and dialogue tasks,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DPO matches or improves response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quality. It achieves this while being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substantially simpler to implement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train without sampling.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Lowering Barriers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removing the need for RL, DPO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reduces the barrier to training safe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systems. It democratizes access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aligned language model training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using standard datasets.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the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 Problem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overview of why aligning Large Language Models with human preferences is critical and where current methods like RLHF struggle.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Unsupervised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Models Learn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 Language Models (LLMs) digest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datasets from the internet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learn how humans communicate.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acquire broad knowledge and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reasoning skills from this process.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Blind Spot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is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unsupervised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The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predicts the next word without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knowing if content is true or safe.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lacks a teacher to label data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"correct" or "incorrect."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Imitation Risk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Internet data contains varied human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goals, priorities, and errors.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guidance, models imitate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undesirable behaviors found in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training mix equally well.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Real-World Example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 of people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believe a myth,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unaligned model might claim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 true 50% of the time.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want models to know the myth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exists, but never affirm it as fact.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the Alignment Problem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the Alignment Problem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Steering AI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Toward Human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Goals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143000"/>
            <a:ext cx="4873752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Core Challenge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models learn from vast internet data, containing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both expert wisdom and common human errors.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must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models to match specific desires.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 over Generation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goal is selecting the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response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from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model's knowledge, rather than just the most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probable one. This ensures safety and utility.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3657600"/>
            <a:ext cx="4873752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Example: Coding Assistants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Models should understand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buggy code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fix it,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never generate bugs, even if errors are</a:t>
            </a:r>
            <a:endParaRPr lang="en-US" sz="1400" dirty="0"/>
          </a:p>
          <a:p>
            <a:pPr algn="l" indent="0" marL="0">
              <a:spcAft>
                <a:spcPts val="13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in training data.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Example: Common Misconceptions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50% of people believe a myth, the model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should be aware of it but not claim it is true.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steer it toward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factual accuracy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02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Traditional Approach: RLHF</a:t>
            </a:r>
            <a:endParaRPr lang="en-US" sz="4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Industry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Preferences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Raw AI models are trained on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internet, so they can be unpredictable.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fix this, we need to teach them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values. We start by showing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judges two different answers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the same prompt—for example,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summaries of a news article.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humans pick the better version.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collect thousands of these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comparisons to build a dataset.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Then, we train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this data. This separate AI learns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think like a human judge.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look at any text and assign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numerical quality score, acting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a proxy for human feedback.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Optimization Loop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Once the Reward Model is ready,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 training begins. We use a method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called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Reinforcement Learning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main language model generates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text, and the Reward Model scores it.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the score is low, the model adjusts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its internal connections to do better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 time. This feedback loop forces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to become helpful and safe.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However, this process is famously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difficult. It is computationally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expensive and often unstable.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Engineers must carefully tune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to prevent the model from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drifting too far from its original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knowledge or 'gaming' the scores.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Traditional Approach: RLHF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Unstable</a:t>
            </a:r>
            <a:endParaRPr lang="en-US" sz="3200" dirty="0"/>
          </a:p>
          <a:p>
            <a:pPr algn="l" indent="0" marL="0">
              <a:spcAft>
                <a:spcPts val="8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Procedure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</a:t>
            </a:r>
            <a:endParaRPr lang="en-US" sz="3200" dirty="0"/>
          </a:p>
          <a:p>
            <a:pPr algn="l" indent="0" marL="0">
              <a:spcAft>
                <a:spcPts val="8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Pipeline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Costly</a:t>
            </a:r>
            <a:endParaRPr lang="en-US" sz="3200" dirty="0"/>
          </a:p>
          <a:p>
            <a:pPr algn="l" indent="0" marL="0">
              <a:spcAft>
                <a:spcPts val="8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Compute</a:t>
            </a:r>
            <a:endParaRPr lang="en-US" sz="3200" dirty="0"/>
          </a:p>
          <a:p>
            <a:pPr algn="l" indent="0" marL="0"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 to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Tune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Complexity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RLHF forces us to train multiple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distinct models at once. First, we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act as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judge of human preferences. Then, we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optimize the main model to satisfy</a:t>
            </a:r>
            <a:endParaRPr lang="en-US" sz="1200" dirty="0"/>
          </a:p>
          <a:p>
            <a:pPr algn="l" indent="0" marL="0">
              <a:spcAft>
                <a:spcPts val="8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judge.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Computational Cost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Unlike standard training, RLHF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sampling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text from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during the process.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generation step is slow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expensive, requiring massive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computing resources to run.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Tuning Sensitivity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process is fragile. It relies 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precise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hyperparameters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(tuning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settings). If these are slightly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off, training often fails or becomes</a:t>
            </a:r>
            <a:endParaRPr lang="en-US" sz="1200" dirty="0"/>
          </a:p>
          <a:p>
            <a:pPr algn="l" indent="0" marL="0">
              <a:spcAft>
                <a:spcPts val="8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unstable without warning.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 of Drift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must prevent the model from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drifting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too far from its original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knowledge. Without careful balance,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model may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degenerate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producing gibberish just to maximize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its reward score.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Traditional Approach: RLHF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1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2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</a:t>
            </a:r>
            <a:endParaRPr lang="en-US" sz="3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</a:t>
            </a:r>
            <a:endParaRPr lang="en-US" sz="3200" dirty="0"/>
          </a:p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3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 Loop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Human Preferences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teach an AI what humans want, we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show it pairs of answers. Humans pick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winning response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over the loser.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creates a dataset of comparisons.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The Reward Model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cannot ask humans to rate every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output forever. Instead, we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 a separate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Reward Model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act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a virtual judge, predicting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numerical score a human would give.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Reinforcement Learning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 an algorithm called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fine-tune the main AI policy.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generates text, the virtual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judge scores it, and the model updates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its weights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maximize rewards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Challenge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3-step pipeline is complex.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requires loading multiple large models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once, making it slow, unstable,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computationally expensive.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standard 3-stage pipeline for aligning AI models.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Preference Optimization (DPO)</dc:title>
  <dc:subject>PptxGenJS Presentation</dc:subject>
  <dc:creator>LineDot AI</dc:creator>
  <cp:lastModifiedBy>LineDot AI</cp:lastModifiedBy>
  <cp:revision>1</cp:revision>
  <dcterms:created xsi:type="dcterms:W3CDTF">2026-01-19T11:54:20Z</dcterms:created>
  <dcterms:modified xsi:type="dcterms:W3CDTF">2026-01-19T11:54:20Z</dcterms:modified>
</cp:coreProperties>
</file>