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670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symmetrical Right Focused Column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>
            <a:spLocks noGrp="1"/>
          </p:cNvSpPr>
          <p:nvPr>
            <p:ph type="body" idx="112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914400" y="1371600"/>
            <a:ext cx="4114800" cy="36576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3400" dirty="0"/>
          </a:p>
        </p:txBody>
      </p:sp>
      <p:sp>
        <p:nvSpPr>
          <p:cNvPr id="16" name="Text 12"/>
          <p:cNvSpPr>
            <a:spLocks noGrp="1"/>
          </p:cNvSpPr>
          <p:nvPr>
            <p:ph type="body" idx="114" hasCustomPrompt="1"/>
          </p:nvPr>
        </p:nvSpPr>
        <p:spPr>
          <a:xfrm>
            <a:off x="5486400" y="1417320"/>
            <a:ext cx="5788152" cy="45720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symmetrical Split Triple Stac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>
            <a:spLocks noGrp="1"/>
          </p:cNvSpPr>
          <p:nvPr>
            <p:ph type="body" idx="112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914400" y="1371600"/>
            <a:ext cx="4572000" cy="2743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3400" dirty="0"/>
          </a:p>
        </p:txBody>
      </p:sp>
      <p:sp>
        <p:nvSpPr>
          <p:cNvPr id="16" name="Text 12"/>
          <p:cNvSpPr>
            <a:spLocks noGrp="1"/>
          </p:cNvSpPr>
          <p:nvPr>
            <p:ph type="body" idx="114" hasCustomPrompt="1"/>
          </p:nvPr>
        </p:nvSpPr>
        <p:spPr>
          <a:xfrm>
            <a:off x="6400800" y="1463040"/>
            <a:ext cx="4572000" cy="10972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  <p:sp>
        <p:nvSpPr>
          <p:cNvPr id="17" name="Text 12"/>
          <p:cNvSpPr>
            <a:spLocks noGrp="1"/>
          </p:cNvSpPr>
          <p:nvPr>
            <p:ph type="body" idx="115" hasCustomPrompt="1"/>
          </p:nvPr>
        </p:nvSpPr>
        <p:spPr>
          <a:xfrm>
            <a:off x="6400800" y="2743200"/>
            <a:ext cx="4572000" cy="10972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  <p:sp>
        <p:nvSpPr>
          <p:cNvPr id="18" name="Text 12"/>
          <p:cNvSpPr>
            <a:spLocks noGrp="1"/>
          </p:cNvSpPr>
          <p:nvPr>
            <p:ph type="body" idx="116" hasCustomPrompt="1"/>
          </p:nvPr>
        </p:nvSpPr>
        <p:spPr>
          <a:xfrm>
            <a:off x="6400800" y="4023360"/>
            <a:ext cx="4572000" cy="10972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symmetrical Large Block Stacked Pai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type="body" idx="104" hasCustomPrompt="1"/>
          </p:nvPr>
        </p:nvSpPr>
        <p:spPr>
          <a:xfrm>
            <a:off x="914400" y="1371600"/>
            <a:ext cx="5148072" cy="45720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3200" dirty="0"/>
          </a:p>
        </p:txBody>
      </p:sp>
      <p:sp>
        <p:nvSpPr>
          <p:cNvPr id="7" name="Text 4"/>
          <p:cNvSpPr>
            <a:spLocks noGrp="1"/>
          </p:cNvSpPr>
          <p:nvPr>
            <p:ph idx="105" hasCustomPrompt="1"/>
          </p:nvPr>
        </p:nvSpPr>
        <p:spPr>
          <a:xfrm>
            <a:off x="6245352" y="1371600"/>
            <a:ext cx="5029200" cy="2157984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8" name="Text 4"/>
          <p:cNvSpPr>
            <a:spLocks noGrp="1"/>
          </p:cNvSpPr>
          <p:nvPr>
            <p:ph idx="106" hasCustomPrompt="1"/>
          </p:nvPr>
        </p:nvSpPr>
        <p:spPr>
          <a:xfrm>
            <a:off x="6245352" y="3785616"/>
            <a:ext cx="5029200" cy="2157984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9" name="Text 4"/>
          <p:cNvSpPr>
            <a:spLocks noGrp="1"/>
          </p:cNvSpPr>
          <p:nvPr>
            <p:ph type="body" idx="107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Primary Triple Stac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>
            <a:spLocks noGrp="1"/>
          </p:cNvSpPr>
          <p:nvPr>
            <p:ph type="body" idx="112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914400" y="1097280"/>
            <a:ext cx="4389120" cy="5257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3400" dirty="0"/>
          </a:p>
        </p:txBody>
      </p:sp>
      <p:sp>
        <p:nvSpPr>
          <p:cNvPr id="16" name="Text 12"/>
          <p:cNvSpPr>
            <a:spLocks noGrp="1"/>
          </p:cNvSpPr>
          <p:nvPr>
            <p:ph type="body" idx="114" hasCustomPrompt="1"/>
          </p:nvPr>
        </p:nvSpPr>
        <p:spPr>
          <a:xfrm>
            <a:off x="5943600" y="1097280"/>
            <a:ext cx="5330952" cy="1600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  <p:sp>
        <p:nvSpPr>
          <p:cNvPr id="17" name="Text 12"/>
          <p:cNvSpPr>
            <a:spLocks noGrp="1"/>
          </p:cNvSpPr>
          <p:nvPr>
            <p:ph type="body" idx="115" hasCustomPrompt="1"/>
          </p:nvPr>
        </p:nvSpPr>
        <p:spPr>
          <a:xfrm>
            <a:off x="5943600" y="2926080"/>
            <a:ext cx="5330952" cy="1600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  <p:sp>
        <p:nvSpPr>
          <p:cNvPr id="18" name="Text 12"/>
          <p:cNvSpPr>
            <a:spLocks noGrp="1"/>
          </p:cNvSpPr>
          <p:nvPr>
            <p:ph type="body" idx="116" hasCustomPrompt="1"/>
          </p:nvPr>
        </p:nvSpPr>
        <p:spPr>
          <a:xfrm>
            <a:off x="5943600" y="4754880"/>
            <a:ext cx="5330952" cy="1600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Content Spli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>
            <a:spLocks noGrp="1"/>
          </p:cNvSpPr>
          <p:nvPr>
            <p:ph type="body" idx="112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914400" y="1371600"/>
            <a:ext cx="4572000" cy="45720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3400" dirty="0"/>
          </a:p>
        </p:txBody>
      </p:sp>
      <p:sp>
        <p:nvSpPr>
          <p:cNvPr id="16" name="Text 12"/>
          <p:cNvSpPr>
            <a:spLocks noGrp="1"/>
          </p:cNvSpPr>
          <p:nvPr>
            <p:ph type="body" idx="114" hasCustomPrompt="1"/>
          </p:nvPr>
        </p:nvSpPr>
        <p:spPr>
          <a:xfrm>
            <a:off x="5943600" y="1444752"/>
            <a:ext cx="5303520" cy="45720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symmetrical Visual and Stack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idx="104" hasCustomPrompt="1"/>
          </p:nvPr>
        </p:nvSpPr>
        <p:spPr>
          <a:xfrm>
            <a:off x="914400" y="2487168"/>
            <a:ext cx="5486400" cy="2350008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7" name="Text 4"/>
          <p:cNvSpPr>
            <a:spLocks noGrp="1"/>
          </p:cNvSpPr>
          <p:nvPr>
            <p:ph type="body" idx="105" hasCustomPrompt="1"/>
          </p:nvPr>
        </p:nvSpPr>
        <p:spPr>
          <a:xfrm>
            <a:off x="6702552" y="914400"/>
            <a:ext cx="4572000" cy="26060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3200" dirty="0"/>
          </a:p>
        </p:txBody>
      </p:sp>
      <p:sp>
        <p:nvSpPr>
          <p:cNvPr id="8" name="Text 4"/>
          <p:cNvSpPr>
            <a:spLocks noGrp="1"/>
          </p:cNvSpPr>
          <p:nvPr>
            <p:ph type="body" idx="106" hasCustomPrompt="1"/>
          </p:nvPr>
        </p:nvSpPr>
        <p:spPr>
          <a:xfrm>
            <a:off x="6702552" y="3794760"/>
            <a:ext cx="4572000" cy="26060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9" name="Text 4"/>
          <p:cNvSpPr>
            <a:spLocks noGrp="1"/>
          </p:cNvSpPr>
          <p:nvPr>
            <p:ph type="body" idx="107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symmetrical Stacked Text and Im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>
            <a:spLocks noGrp="1"/>
          </p:cNvSpPr>
          <p:nvPr>
            <p:ph type="body" idx="112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914400" y="1828800"/>
            <a:ext cx="4114800" cy="164592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3400" dirty="0"/>
          </a:p>
        </p:txBody>
      </p:sp>
      <p:sp>
        <p:nvSpPr>
          <p:cNvPr id="16" name="Text 12"/>
          <p:cNvSpPr>
            <a:spLocks noGrp="1"/>
          </p:cNvSpPr>
          <p:nvPr>
            <p:ph type="body" idx="114" hasCustomPrompt="1"/>
          </p:nvPr>
        </p:nvSpPr>
        <p:spPr>
          <a:xfrm>
            <a:off x="914400" y="3657600"/>
            <a:ext cx="4114800" cy="2011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  <p:sp>
        <p:nvSpPr>
          <p:cNvPr id="17" name="Text 12"/>
          <p:cNvSpPr>
            <a:spLocks noGrp="1"/>
          </p:cNvSpPr>
          <p:nvPr>
            <p:ph idx="115" hasCustomPrompt="1"/>
          </p:nvPr>
        </p:nvSpPr>
        <p:spPr>
          <a:xfrm>
            <a:off x="5486400" y="1828800"/>
            <a:ext cx="5788152" cy="3255264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type="body" idx="104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type="body" idx="104" hasCustomPrompt="1"/>
          </p:nvPr>
        </p:nvSpPr>
        <p:spPr>
          <a:xfrm>
            <a:off x="914400" y="365760"/>
            <a:ext cx="375727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7" name="Text 4"/>
          <p:cNvSpPr>
            <a:spLocks noGrp="1"/>
          </p:cNvSpPr>
          <p:nvPr>
            <p:ph type="body" idx="105" hasCustomPrompt="1"/>
          </p:nvPr>
        </p:nvSpPr>
        <p:spPr>
          <a:xfrm>
            <a:off x="8458200" y="365760"/>
            <a:ext cx="29718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000" dirty="0"/>
          </a:p>
        </p:txBody>
      </p:sp>
      <p:sp>
        <p:nvSpPr>
          <p:cNvPr id="8" name="Text 4"/>
          <p:cNvSpPr>
            <a:spLocks noGrp="1"/>
          </p:cNvSpPr>
          <p:nvPr>
            <p:ph type="title" idx="106" hasCustomPrompt="1"/>
          </p:nvPr>
        </p:nvSpPr>
        <p:spPr>
          <a:xfrm>
            <a:off x="914400" y="1642262"/>
            <a:ext cx="9879178" cy="2083003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4500" dirty="0"/>
          </a:p>
        </p:txBody>
      </p:sp>
      <p:sp>
        <p:nvSpPr>
          <p:cNvPr id="9" name="Text 4"/>
          <p:cNvSpPr>
            <a:spLocks noGrp="1"/>
          </p:cNvSpPr>
          <p:nvPr>
            <p:ph type="body" idx="107" hasCustomPrompt="1"/>
          </p:nvPr>
        </p:nvSpPr>
        <p:spPr>
          <a:xfrm>
            <a:off x="6096305" y="4544568"/>
            <a:ext cx="5029200" cy="13716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8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8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0" y="182880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0" y="237744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0" y="292608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9" name="Shape 7"/>
          <p:cNvSpPr/>
          <p:nvPr/>
        </p:nvSpPr>
        <p:spPr>
          <a:xfrm>
            <a:off x="5029200" y="347472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10" name="Shape 8"/>
          <p:cNvSpPr/>
          <p:nvPr/>
        </p:nvSpPr>
        <p:spPr>
          <a:xfrm>
            <a:off x="5029200" y="402336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11" name="Shape 9"/>
          <p:cNvSpPr/>
          <p:nvPr/>
        </p:nvSpPr>
        <p:spPr>
          <a:xfrm>
            <a:off x="5029200" y="457200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12" name="Shape 10"/>
          <p:cNvSpPr/>
          <p:nvPr/>
        </p:nvSpPr>
        <p:spPr>
          <a:xfrm>
            <a:off x="5029200" y="512064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13" name="Shape 11"/>
          <p:cNvSpPr/>
          <p:nvPr/>
        </p:nvSpPr>
        <p:spPr>
          <a:xfrm>
            <a:off x="5029200" y="566928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14" name="Text 12"/>
          <p:cNvSpPr>
            <a:spLocks noGrp="1"/>
          </p:cNvSpPr>
          <p:nvPr>
            <p:ph type="title" idx="112" hasCustomPrompt="1"/>
          </p:nvPr>
        </p:nvSpPr>
        <p:spPr>
          <a:xfrm>
            <a:off x="822960" y="1371600"/>
            <a:ext cx="3657600" cy="1828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48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5029200" y="137160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16" name="Text 12"/>
          <p:cNvSpPr>
            <a:spLocks noGrp="1"/>
          </p:cNvSpPr>
          <p:nvPr>
            <p:ph type="body" idx="114" hasCustomPrompt="1"/>
          </p:nvPr>
        </p:nvSpPr>
        <p:spPr>
          <a:xfrm>
            <a:off x="10058400" y="137160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  <p:sp>
        <p:nvSpPr>
          <p:cNvPr id="17" name="Text 12"/>
          <p:cNvSpPr>
            <a:spLocks noGrp="1"/>
          </p:cNvSpPr>
          <p:nvPr>
            <p:ph type="body" idx="115" hasCustomPrompt="1"/>
          </p:nvPr>
        </p:nvSpPr>
        <p:spPr>
          <a:xfrm>
            <a:off x="5029200" y="192024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18" name="Text 12"/>
          <p:cNvSpPr>
            <a:spLocks noGrp="1"/>
          </p:cNvSpPr>
          <p:nvPr>
            <p:ph type="body" idx="116" hasCustomPrompt="1"/>
          </p:nvPr>
        </p:nvSpPr>
        <p:spPr>
          <a:xfrm>
            <a:off x="10058400" y="192024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  <p:sp>
        <p:nvSpPr>
          <p:cNvPr id="19" name="Text 12"/>
          <p:cNvSpPr>
            <a:spLocks noGrp="1"/>
          </p:cNvSpPr>
          <p:nvPr>
            <p:ph type="body" idx="117" hasCustomPrompt="1"/>
          </p:nvPr>
        </p:nvSpPr>
        <p:spPr>
          <a:xfrm>
            <a:off x="5029200" y="246888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20" name="Text 12"/>
          <p:cNvSpPr>
            <a:spLocks noGrp="1"/>
          </p:cNvSpPr>
          <p:nvPr>
            <p:ph type="body" idx="118" hasCustomPrompt="1"/>
          </p:nvPr>
        </p:nvSpPr>
        <p:spPr>
          <a:xfrm>
            <a:off x="10058400" y="246888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  <p:sp>
        <p:nvSpPr>
          <p:cNvPr id="21" name="Text 12"/>
          <p:cNvSpPr>
            <a:spLocks noGrp="1"/>
          </p:cNvSpPr>
          <p:nvPr>
            <p:ph type="body" idx="119" hasCustomPrompt="1"/>
          </p:nvPr>
        </p:nvSpPr>
        <p:spPr>
          <a:xfrm>
            <a:off x="5029200" y="301752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22" name="Text 12"/>
          <p:cNvSpPr>
            <a:spLocks noGrp="1"/>
          </p:cNvSpPr>
          <p:nvPr>
            <p:ph type="body" idx="120" hasCustomPrompt="1"/>
          </p:nvPr>
        </p:nvSpPr>
        <p:spPr>
          <a:xfrm>
            <a:off x="10058400" y="301752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  <p:sp>
        <p:nvSpPr>
          <p:cNvPr id="23" name="Text 12"/>
          <p:cNvSpPr>
            <a:spLocks noGrp="1"/>
          </p:cNvSpPr>
          <p:nvPr>
            <p:ph type="body" idx="121" hasCustomPrompt="1"/>
          </p:nvPr>
        </p:nvSpPr>
        <p:spPr>
          <a:xfrm>
            <a:off x="5029200" y="356616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24" name="Text 12"/>
          <p:cNvSpPr>
            <a:spLocks noGrp="1"/>
          </p:cNvSpPr>
          <p:nvPr>
            <p:ph type="body" idx="122" hasCustomPrompt="1"/>
          </p:nvPr>
        </p:nvSpPr>
        <p:spPr>
          <a:xfrm>
            <a:off x="10058400" y="356616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  <p:sp>
        <p:nvSpPr>
          <p:cNvPr id="25" name="Text 12"/>
          <p:cNvSpPr>
            <a:spLocks noGrp="1"/>
          </p:cNvSpPr>
          <p:nvPr>
            <p:ph type="body" idx="123" hasCustomPrompt="1"/>
          </p:nvPr>
        </p:nvSpPr>
        <p:spPr>
          <a:xfrm>
            <a:off x="5029200" y="411480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26" name="Text 12"/>
          <p:cNvSpPr>
            <a:spLocks noGrp="1"/>
          </p:cNvSpPr>
          <p:nvPr>
            <p:ph type="body" idx="124" hasCustomPrompt="1"/>
          </p:nvPr>
        </p:nvSpPr>
        <p:spPr>
          <a:xfrm>
            <a:off x="10058400" y="411480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  <p:sp>
        <p:nvSpPr>
          <p:cNvPr id="27" name="Text 12"/>
          <p:cNvSpPr>
            <a:spLocks noGrp="1"/>
          </p:cNvSpPr>
          <p:nvPr>
            <p:ph type="body" idx="125" hasCustomPrompt="1"/>
          </p:nvPr>
        </p:nvSpPr>
        <p:spPr>
          <a:xfrm>
            <a:off x="5029200" y="466344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28" name="Text 12"/>
          <p:cNvSpPr>
            <a:spLocks noGrp="1"/>
          </p:cNvSpPr>
          <p:nvPr>
            <p:ph type="body" idx="126" hasCustomPrompt="1"/>
          </p:nvPr>
        </p:nvSpPr>
        <p:spPr>
          <a:xfrm>
            <a:off x="10058400" y="466344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  <p:sp>
        <p:nvSpPr>
          <p:cNvPr id="29" name="Text 12"/>
          <p:cNvSpPr>
            <a:spLocks noGrp="1"/>
          </p:cNvSpPr>
          <p:nvPr>
            <p:ph type="body" idx="127" hasCustomPrompt="1"/>
          </p:nvPr>
        </p:nvSpPr>
        <p:spPr>
          <a:xfrm>
            <a:off x="5029200" y="5212080"/>
            <a:ext cx="45720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30" name="Text 12"/>
          <p:cNvSpPr>
            <a:spLocks noGrp="1"/>
          </p:cNvSpPr>
          <p:nvPr>
            <p:ph type="body" idx="128" hasCustomPrompt="1"/>
          </p:nvPr>
        </p:nvSpPr>
        <p:spPr>
          <a:xfrm>
            <a:off x="10058400" y="5212080"/>
            <a:ext cx="914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6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type="body" idx="104" hasCustomPrompt="1"/>
          </p:nvPr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800" dirty="0"/>
          </a:p>
        </p:txBody>
      </p:sp>
      <p:sp>
        <p:nvSpPr>
          <p:cNvPr id="7" name="Text 4"/>
          <p:cNvSpPr>
            <a:spLocks noGrp="1"/>
          </p:cNvSpPr>
          <p:nvPr>
            <p:ph type="title" idx="105" hasCustomPrompt="1"/>
          </p:nvPr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4500" dirty="0"/>
          </a:p>
        </p:txBody>
      </p:sp>
      <p:sp>
        <p:nvSpPr>
          <p:cNvPr id="8" name="Text 4"/>
          <p:cNvSpPr>
            <a:spLocks noGrp="1"/>
          </p:cNvSpPr>
          <p:nvPr>
            <p:ph type="body" idx="106" hasCustomPrompt="1"/>
          </p:nvPr>
        </p:nvSpPr>
        <p:spPr>
          <a:xfrm>
            <a:off x="6698894" y="4184294"/>
            <a:ext cx="4572000" cy="13716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r">
              <a:buNone/>
              <a:defRPr lang="en-US" sz="12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r">
              <a:buNone/>
            </a:pPr>
            <a:endParaRPr lang="en-US" sz="12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ymmetrical Three Column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type="body" idx="104" hasCustomPrompt="1"/>
          </p:nvPr>
        </p:nvSpPr>
        <p:spPr>
          <a:xfrm>
            <a:off x="914400" y="1143000"/>
            <a:ext cx="3264408" cy="5029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3200" dirty="0"/>
          </a:p>
        </p:txBody>
      </p:sp>
      <p:sp>
        <p:nvSpPr>
          <p:cNvPr id="7" name="Text 4"/>
          <p:cNvSpPr>
            <a:spLocks noGrp="1"/>
          </p:cNvSpPr>
          <p:nvPr>
            <p:ph type="body" idx="105" hasCustomPrompt="1"/>
          </p:nvPr>
        </p:nvSpPr>
        <p:spPr>
          <a:xfrm>
            <a:off x="4453128" y="1143000"/>
            <a:ext cx="3264408" cy="5029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8" name="Text 4"/>
          <p:cNvSpPr>
            <a:spLocks noGrp="1"/>
          </p:cNvSpPr>
          <p:nvPr>
            <p:ph type="body" idx="106" hasCustomPrompt="1"/>
          </p:nvPr>
        </p:nvSpPr>
        <p:spPr>
          <a:xfrm>
            <a:off x="7991856" y="1143000"/>
            <a:ext cx="3264408" cy="5029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9" name="Text 4"/>
          <p:cNvSpPr>
            <a:spLocks noGrp="1"/>
          </p:cNvSpPr>
          <p:nvPr>
            <p:ph type="body" idx="107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Central Content Bloc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>
            <a:spLocks noGrp="1"/>
          </p:cNvSpPr>
          <p:nvPr>
            <p:ph type="body" idx="112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914400" y="1828800"/>
            <a:ext cx="8686800" cy="347472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34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ymmetrical Two Column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>
            <a:spLocks noGrp="1"/>
          </p:cNvSpPr>
          <p:nvPr>
            <p:ph type="body" idx="112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5" name="Text 12"/>
          <p:cNvSpPr>
            <a:spLocks noGrp="1"/>
          </p:cNvSpPr>
          <p:nvPr>
            <p:ph type="body" idx="113" hasCustomPrompt="1"/>
          </p:nvPr>
        </p:nvSpPr>
        <p:spPr>
          <a:xfrm>
            <a:off x="914400" y="1463040"/>
            <a:ext cx="5029200" cy="4114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3400" dirty="0"/>
          </a:p>
        </p:txBody>
      </p:sp>
      <p:sp>
        <p:nvSpPr>
          <p:cNvPr id="16" name="Text 12"/>
          <p:cNvSpPr>
            <a:spLocks noGrp="1"/>
          </p:cNvSpPr>
          <p:nvPr>
            <p:ph type="body" idx="114" hasCustomPrompt="1"/>
          </p:nvPr>
        </p:nvSpPr>
        <p:spPr>
          <a:xfrm>
            <a:off x="6400800" y="1463040"/>
            <a:ext cx="4846320" cy="45720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Quadrant Grid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type="body" idx="104" hasCustomPrompt="1"/>
          </p:nvPr>
        </p:nvSpPr>
        <p:spPr>
          <a:xfrm>
            <a:off x="914400" y="914400"/>
            <a:ext cx="4951476" cy="26060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3200" dirty="0"/>
          </a:p>
        </p:txBody>
      </p:sp>
      <p:sp>
        <p:nvSpPr>
          <p:cNvPr id="7" name="Text 4"/>
          <p:cNvSpPr>
            <a:spLocks noGrp="1"/>
          </p:cNvSpPr>
          <p:nvPr>
            <p:ph type="body" idx="105" hasCustomPrompt="1"/>
          </p:nvPr>
        </p:nvSpPr>
        <p:spPr>
          <a:xfrm>
            <a:off x="6323076" y="914400"/>
            <a:ext cx="4951476" cy="26060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8" name="Text 4"/>
          <p:cNvSpPr>
            <a:spLocks noGrp="1"/>
          </p:cNvSpPr>
          <p:nvPr>
            <p:ph type="body" idx="106" hasCustomPrompt="1"/>
          </p:nvPr>
        </p:nvSpPr>
        <p:spPr>
          <a:xfrm>
            <a:off x="914400" y="3794760"/>
            <a:ext cx="4951476" cy="26060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9" name="Text 4"/>
          <p:cNvSpPr>
            <a:spLocks noGrp="1"/>
          </p:cNvSpPr>
          <p:nvPr>
            <p:ph type="body" idx="107" hasCustomPrompt="1"/>
          </p:nvPr>
        </p:nvSpPr>
        <p:spPr>
          <a:xfrm>
            <a:off x="6323076" y="3794760"/>
            <a:ext cx="4951476" cy="26060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0" name="Text 4"/>
          <p:cNvSpPr>
            <a:spLocks noGrp="1"/>
          </p:cNvSpPr>
          <p:nvPr>
            <p:ph type="body" idx="108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width Header with 2x2 Gri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>
            <a:spLocks noGrp="1"/>
          </p:cNvSpPr>
          <p:nvPr>
            <p:ph type="body" idx="104" hasCustomPrompt="1"/>
          </p:nvPr>
        </p:nvSpPr>
        <p:spPr>
          <a:xfrm>
            <a:off x="914400" y="914400"/>
            <a:ext cx="10360152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3200" dirty="0"/>
          </a:p>
        </p:txBody>
      </p:sp>
      <p:sp>
        <p:nvSpPr>
          <p:cNvPr id="7" name="Text 4"/>
          <p:cNvSpPr>
            <a:spLocks noGrp="1"/>
          </p:cNvSpPr>
          <p:nvPr>
            <p:ph type="body" idx="105" hasCustomPrompt="1"/>
          </p:nvPr>
        </p:nvSpPr>
        <p:spPr>
          <a:xfrm>
            <a:off x="914400" y="2103120"/>
            <a:ext cx="5084064" cy="2011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8" name="Text 4"/>
          <p:cNvSpPr>
            <a:spLocks noGrp="1"/>
          </p:cNvSpPr>
          <p:nvPr>
            <p:ph type="body" idx="106" hasCustomPrompt="1"/>
          </p:nvPr>
        </p:nvSpPr>
        <p:spPr>
          <a:xfrm>
            <a:off x="6190488" y="2103120"/>
            <a:ext cx="5084064" cy="2011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9" name="Text 4"/>
          <p:cNvSpPr>
            <a:spLocks noGrp="1"/>
          </p:cNvSpPr>
          <p:nvPr>
            <p:ph type="body" idx="107" hasCustomPrompt="1"/>
          </p:nvPr>
        </p:nvSpPr>
        <p:spPr>
          <a:xfrm>
            <a:off x="914400" y="4389120"/>
            <a:ext cx="5084064" cy="2011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0" name="Text 4"/>
          <p:cNvSpPr>
            <a:spLocks noGrp="1"/>
          </p:cNvSpPr>
          <p:nvPr>
            <p:ph type="body" idx="108" hasCustomPrompt="1"/>
          </p:nvPr>
        </p:nvSpPr>
        <p:spPr>
          <a:xfrm>
            <a:off x="6190488" y="4389120"/>
            <a:ext cx="5084064" cy="2011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11" name="Text 4"/>
          <p:cNvSpPr>
            <a:spLocks noGrp="1"/>
          </p:cNvSpPr>
          <p:nvPr>
            <p:ph type="body" idx="109" hasCustomPrompt="1"/>
          </p:nvPr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1642262"/>
            <a:ext cx="9879178" cy="2083003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>
            <a:normAutofit fontScale="95000"/>
          </a:bodyPr>
          <a:lstStyle/>
          <a:p>
            <a:pPr marL="0" indent="0" algn="l">
              <a:buNone/>
            </a:pPr>
            <a:r>
              <a:rPr lang="en-US" sz="450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</a:t>
            </a: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Preference Optimization (DPO)</a:t>
            </a:r>
            <a:endParaRPr lang="en-US" sz="4500" dirty="0"/>
          </a:p>
        </p:txBody>
      </p:sp>
      <p:sp>
        <p:nvSpPr>
          <p:cNvPr id="7" name="Text 5"/>
          <p:cNvSpPr txBox="1"/>
          <p:nvPr/>
        </p:nvSpPr>
        <p:spPr>
          <a:xfrm>
            <a:off x="6096305" y="4544568"/>
            <a:ext cx="5029200" cy="13716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Simplifying AI Alignment Without Reinforcement Learning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RLHF Phase 3: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323076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Training Cycle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process begins with the fine-tuned model (SFT). It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generates a new text response to a prompt. The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Model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(from Phase 2) acts as a virtual judge. It reviews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 and assigns a numerical score, predicting how much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human would like the answer. This creates a feedback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loop allowing the system to learn from millions of examples.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Optimization with PPO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use an algorithm called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PPO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(Proximal Policy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Optimization). It analyzes the scores from the Reward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to update the language model. If a response gets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high score, PPO adjusts the model's internal weights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make that response more likely. This trial-and-error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 gradually shifts the model's behavior to align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human preferences.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23076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Stability Constraint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prevent the model from "gaming" the system, we apply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penalty for drifting too far. This uses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 Divergence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measure the distance between the new model and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original version. Without this check, the AI might output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repetitive text just to maximize scores, a problem known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 collapse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The constraint ensures the final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 remains fluent, diverse, and coherent.</a:t>
            </a:r>
            <a:endParaRPr lang="en-US" sz="1200" dirty="0"/>
          </a:p>
        </p:txBody>
      </p:sp>
      <p:sp>
        <p:nvSpPr>
          <p:cNvPr id="10" name="Text 8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Standard Approach: RLHF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914400"/>
            <a:ext cx="10360152" cy="9144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RLHF is Difficult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Architectural Complexity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RLHF is considerably more complex than standard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supervised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learning. It necessitates maintaining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large models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during training. Unlike simple approaches, engineers must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a reference model, a reward model, and the policy model,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a heavy infrastructure burden.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190488" y="2103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Instability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 is notoriously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sensitive to small changes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the training setup. The model tries to maximize an estimated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score but can easily drift into generating gibberish.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Balancing this optimization against the need to stay close to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original model requires a delicate equilibrium.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4389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Computational Cost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pipeline is slow because it requires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sampling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from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model. Unlike standard training which efficiently predicts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word, RLHF must generate entire response sequences inside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training loop to evaluate them. This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sampling step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consumes massive computing resources and time.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190488" y="4389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Tuning Difficulty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requires extensive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hyperparameter tuning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These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complex configuration settings, like learning rates and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penalties, that control how the AI learns. Finding the right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balance is often a costly trial-and-error process. Without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precise tuning, the model may fail to learn or lose quality.</a:t>
            </a:r>
            <a:endParaRPr lang="en-US" sz="1200" dirty="0"/>
          </a:p>
        </p:txBody>
      </p:sp>
      <p:sp>
        <p:nvSpPr>
          <p:cNvPr id="11" name="Text 9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Standard Approach: RLHF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03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Preference</a:t>
            </a:r>
            <a:endParaRPr lang="en-US" sz="4500" dirty="0"/>
          </a:p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Optimization (DPO)</a:t>
            </a:r>
            <a:endParaRPr lang="en-US" sz="4500" dirty="0"/>
          </a:p>
        </p:txBody>
      </p:sp>
      <p:sp>
        <p:nvSpPr>
          <p:cNvPr id="8" name="Text 6"/>
          <p:cNvSpPr/>
          <p:nvPr/>
        </p:nvSpPr>
        <p:spPr>
          <a:xfrm>
            <a:off x="6698894" y="4184294"/>
            <a:ext cx="4572000" cy="13716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r">
              <a:buNone/>
            </a:pPr>
            <a:r>
              <a:rPr lang="en-US" sz="12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Language Model is Secretly a Reward Model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Introducing Direct Preference Optimization (DPO)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1828800"/>
            <a:ext cx="8686800" cy="347472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Simpler Alternative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Skips the complex </a:t>
            </a: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 loop</a:t>
            </a: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separate </a:t>
            </a: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Model</a:t>
            </a: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used.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Optimizes preferences </a:t>
            </a: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directly</a:t>
            </a: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is </a:t>
            </a: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stable</a:t>
            </a: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fast.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Computationally </a:t>
            </a: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lightweight</a:t>
            </a: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Introducing Direct Preference Optimization (DPO)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371600"/>
            <a:ext cx="4114800" cy="36576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Visualizing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Old Way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(RLHF)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5486400" y="1417320"/>
            <a:ext cx="5788152" cy="45720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RLHF Pipeline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alignment uses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 from Human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(RLHF)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This complex process requires maintaining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distinct AI models simultaneously during training.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Building a Reward Model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First, researchers gather pairs of text where humans picked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better response. They train a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Model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act as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digital judge, learning to predict human preferences and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 numerical scores to any generated text.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Reinforcement Learning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main Language Model (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 generates text, which the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Model scores. We use these scores to update the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using complex reinforcement learning algorithms like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PPO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This loop involves constant sampling and is often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unstable, slow, and computationally expensive to run.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Introducing Direct Preference Optimization (DPO)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371600"/>
            <a:ext cx="4572000" cy="2743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Visualizing the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Way (DPO)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6400800" y="1463040"/>
            <a:ext cx="4572000" cy="10972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Preference data goes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directly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into the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Language Model. We skip the complex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 loops entirely,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making the pipeline straightforward.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0" y="2743200"/>
            <a:ext cx="4572000" cy="10972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eliminate the separate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Model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Acting as a middleman, this model formerly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added cost and instability. Now, the AI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optimizes for preferences without it.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0" y="4023360"/>
            <a:ext cx="4572000" cy="10972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goal is a simple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classification task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mathematically maximize the likelihood of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preferred answers. This creates an implicit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system that is easier to solve.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Insight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453128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Hidden Link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Researchers discovered a precise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relationship between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(the score of how good an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 is) and the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(the AI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model's probability of generating it).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Redefining the Goal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Traditionally, we train a separate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Judge model to guess human scores.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changes this paradigm completely.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proves that the optimal language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the reward model in disguise.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insight simplifies the entire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architecture significantly.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91856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of Variables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use a math trick called a "change of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variables." By writing the Reward in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terms of the Policy, a very difficult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term called the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partition function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completely cancels out of the math.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Closed-Form Solution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cancellation allows us to solve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alignment problem in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closed form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do not need a complex Reinforcement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loop anymore. We can simply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 the likelihood of preferred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answers and decrease rejected ones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directly in the language model.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2305.18290-easy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04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DPO Works</a:t>
            </a:r>
            <a:endParaRPr lang="en-US" sz="4500" dirty="0"/>
          </a:p>
        </p:txBody>
      </p:sp>
      <p:sp>
        <p:nvSpPr>
          <p:cNvPr id="8" name="Text 6"/>
          <p:cNvSpPr/>
          <p:nvPr/>
        </p:nvSpPr>
        <p:spPr>
          <a:xfrm>
            <a:off x="6698894" y="4184294"/>
            <a:ext cx="4572000" cy="13716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r">
              <a:buNone/>
            </a:pPr>
            <a:r>
              <a:rPr lang="en-US" sz="12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Optimizing language models directly from human preferences without reinforcement learning.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DPO Works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371600"/>
            <a:ext cx="4572000" cy="2743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Training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6400800" y="1463040"/>
            <a:ext cx="4572000" cy="10972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treats AI alignment like a simple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classification problem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not a complex loop.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makes the training process much more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stable and efficient than prior methods.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0" y="2743200"/>
            <a:ext cx="4572000" cy="10972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every prompt, it compares a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answer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against a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losing answer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learn preferences.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learns directly from this data without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needing a separate reward model network.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0" y="4023360"/>
            <a:ext cx="4572000" cy="10972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uses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binary cross-entropy loss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increase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probability of the winner relative to the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loser. This is a standard, reliable mathematical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 used widely in machine learning.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Implicit Reward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Weighting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323076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Update Mechanism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improves the model by comparing two answers: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preferred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winner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($y_w$) and a rejected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loser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($y_l$).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algorithm increases the likelihood of the winner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while decreasing the loser. This pushes their scores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apart, ensuring the model learns to rank correctly.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Weighting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automatically adjusts how much it learns from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example. If the model mistakenly ranks a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loser above a winner, the update becomes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much stronger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This dynamic focus corrects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errors quickly and prevents the model from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degenerating or cheating the system.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23076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Separate Judge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Older methods need a separate AI called a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Model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judge answers. DPO removes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complexity. The language model acts as its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 judge implicitly. This single-step process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more stable and efficient than complex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 (RLHF) loops.</a:t>
            </a:r>
            <a:endParaRPr lang="en-US" sz="1200" dirty="0"/>
          </a:p>
        </p:txBody>
      </p:sp>
      <p:sp>
        <p:nvSpPr>
          <p:cNvPr id="10" name="Text 8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DPO Works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0" y="182880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0" y="237744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0" y="292608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0" y="347472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029200" y="402336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029200" y="457200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0" y="512064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0" y="5669280"/>
            <a:ext cx="5943600" cy="9144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22960" y="1371600"/>
            <a:ext cx="3657600" cy="18288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of</a:t>
            </a:r>
            <a:endParaRPr lang="en-US" sz="4800" dirty="0"/>
          </a:p>
          <a:p>
            <a:pPr marL="0" indent="0" algn="l"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Contents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5029200" y="1371600"/>
            <a:ext cx="45720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 of AI Alignment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058400" y="1371600"/>
            <a:ext cx="914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029200" y="1920240"/>
            <a:ext cx="45720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Standard Approach: RLHF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058400" y="1920240"/>
            <a:ext cx="914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029200" y="2468880"/>
            <a:ext cx="45720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Introducing Direct Preference Optimization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058400" y="2468880"/>
            <a:ext cx="914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029200" y="3017520"/>
            <a:ext cx="45720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DPO Works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058400" y="3017520"/>
            <a:ext cx="914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29200" y="3566160"/>
            <a:ext cx="45720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0058400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029200" y="4114800"/>
            <a:ext cx="45720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World Examples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058400" y="4114800"/>
            <a:ext cx="914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029200" y="4663440"/>
            <a:ext cx="45720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and Impact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0058400" y="4663440"/>
            <a:ext cx="914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DPO Works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1828800"/>
            <a:ext cx="8686800" cy="347472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Reference Model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usually the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starting model. It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acts as an anchor to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 gaming with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nonsensical text.</a:t>
            </a:r>
            <a:endParaRPr lang="en-US" sz="3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05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4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Capabilities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453128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Mission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Researchers tested DPO on three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distinct text generation tasks.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Positive Reviews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 completed reviews from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IMDb dataset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with a clear goal: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a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sentiment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like training a writer to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give a glowing 5-star rating.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Summarization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Reddit forum posts, the model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wrote concise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TL;DR summaries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learned to condense long stories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into brief, accurate key points.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91856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Helpful Dialogue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hardest challenge involved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 HH dataset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 acted as a digital assistant,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answering queries on topics like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astrophysics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or personal advice.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had to be engaging and harmless.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Was It Graded?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creative writing, there is no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right answer. Researchers used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GPT-4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as a proxy for human judges.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compared DPO results against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summaries to determine which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 was more helpful.</a:t>
            </a:r>
            <a:endParaRPr lang="en-US" sz="1200" dirty="0"/>
          </a:p>
        </p:txBody>
      </p:sp>
      <p:sp>
        <p:nvSpPr>
          <p:cNvPr id="9" name="Text 7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371600"/>
            <a:ext cx="5148072" cy="45720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Frontier Plot</a:t>
            </a:r>
            <a:endParaRPr lang="en-US" sz="3200" dirty="0"/>
          </a:p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Y-Axis (Reward)</a:t>
            </a:r>
            <a:endParaRPr lang="en-US" sz="32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is better.</a:t>
            </a:r>
            <a:endParaRPr lang="en-US" sz="3200" dirty="0"/>
          </a:p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X-Axis (Change)</a:t>
            </a:r>
            <a:endParaRPr lang="en-US" sz="32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Left is stable.</a:t>
            </a:r>
            <a:endParaRPr lang="en-US" sz="3200" dirty="0"/>
          </a:p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hits </a:t>
            </a: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~1.0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score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low change.</a:t>
            </a:r>
            <a:endParaRPr lang="en-US" sz="32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352" y="1530768"/>
            <a:ext cx="5029200" cy="1839649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352" y="3941109"/>
            <a:ext cx="5029200" cy="1846999"/>
          </a:xfrm>
          <a:prstGeom prst="rect">
            <a:avLst/>
          </a:prstGeom>
        </p:spPr>
      </p:pic>
      <p:sp>
        <p:nvSpPr>
          <p:cNvPr id="9" name="Text 5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097280"/>
            <a:ext cx="4389120" cy="52578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vs. PPO: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5943600" y="1097280"/>
            <a:ext cx="5330952" cy="1600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Dominating Performance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data plots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(quality) vs.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(model change).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orange dots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show DPO consistently outperforming PPO.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gets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rewards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the same amount of change.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creates the most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efficient frontier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optimization.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943600" y="2926080"/>
            <a:ext cx="5330952" cy="1600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Stability Without Complexity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 (PPO) is notoriously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unstable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requires complex parameter tuning to work correctly.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matches or beats PPO with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almost no tuning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needed.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optimizes the same objective but avoids RL complexity.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5330952" cy="1600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Superior Win Rates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summarization, DPO achieved higher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rates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beat human-written summaries and PPO's best results.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remains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even when settings change.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proves DPO learns better directly from preferences.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1828800"/>
            <a:ext cx="8686800" cy="347472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Rates</a:t>
            </a: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measure quality.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GPT-4 compares AI summaries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against human text. We test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diverse </a:t>
            </a: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Temperatures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(randomness) to ensure the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is robust and creative.</a:t>
            </a:r>
            <a:endParaRPr lang="en-US" sz="3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371600"/>
            <a:ext cx="4572000" cy="45720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vs. PPO: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Robustness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5943600" y="1444752"/>
            <a:ext cx="5303520" cy="45720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Temperature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AI, "temperature" controls the randomness level.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values mean focused, predictable answers.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values add creativity but increase errors.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Robustness Findings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PPO is fragile: performance drops as temperature rises.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is robust: it stays stable across all settings.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avoids the quality degradation seen in PPO.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Benchmarks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the TL;DR summarization dataset: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DPO hit a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61% win rate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(optimal setting).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PPO peaked at only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57% win rate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Humans preferred DPO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58%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the time.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548809"/>
            <a:ext cx="5486400" cy="222672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702552" y="914400"/>
            <a:ext cx="4572000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Wins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~60% of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Dialogues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6702552" y="3794760"/>
            <a:ext cx="4572000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Dialogue Mastery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outperforms existing methods in chat tasks.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exceeds baselines like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Preferred-FT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PPO.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Rates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chart shows DPO achieving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~60% win rates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against the reference. It performs as well as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costly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of 128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sampling method.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Robustness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new data (Table 1), DPO maintains a clear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lead. At Temp 0, it scores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0.36 vs 0.26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PPO, proving it generalizes better to new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inputs and distributions.</a:t>
            </a:r>
            <a:endParaRPr lang="en-US" sz="1200" dirty="0"/>
          </a:p>
        </p:txBody>
      </p:sp>
      <p:sp>
        <p:nvSpPr>
          <p:cNvPr id="9" name="Text 6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828800"/>
            <a:ext cx="8686800" cy="347472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Stability Over Time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improves reliably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throughout the process.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rates stabilize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complex tuning.</a:t>
            </a:r>
            <a:endParaRPr lang="en-US" sz="3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Results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828800"/>
            <a:ext cx="4114800" cy="164592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Validating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Judges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914400" y="3657600"/>
            <a:ext cx="4114800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Agreement Levels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Humans agree with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GPT-4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(67-70%) about as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often as with other humans (65%).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Rate Trends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ranked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highest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(54-58%) and PPO-1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lowest (12-17%), showing strong alignment.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Conclusion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GPT-4 is a reliable proxy for human rating.</a:t>
            </a:r>
            <a:endParaRPr lang="en-US" sz="1400" dirty="0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8088" y="1828800"/>
            <a:ext cx="5684775" cy="32552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 of AI Alignment</a:t>
            </a:r>
            <a:endParaRPr lang="en-US" sz="45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World Examples</a:t>
            </a:r>
            <a:endParaRPr lang="en-US" sz="45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World Examples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371600"/>
            <a:ext cx="4572000" cy="45720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Summarization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Comparison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5943600" y="1444752"/>
            <a:ext cx="5303520" cy="45720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Scenario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Reddit user [22M] is panicking about proposing to his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girlfriend. He cannot sleep and asks for advice on how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relax before the big moment.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Performance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model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wrote a clean summary: "About to propose...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anxious and can't sleep. How can I relax?"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PPO model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was messier. It included fluff like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"sleep tonight (and the night before)..." and trailed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 with ellipses.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DPO Won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acts more like a human editor. It identified the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emotion (anxiety) and the specific request (how to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relax). PPO got stuck on literal details and phrasing.</a:t>
            </a:r>
            <a:endParaRPr lang="en-US" sz="1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spcAft>
                <a:spcPts val="16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Request</a:t>
            </a:r>
            <a:endParaRPr lang="en-US" sz="3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Data</a:t>
            </a:r>
            <a:endParaRPr lang="en-US" sz="3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Model</a:t>
            </a:r>
            <a:endParaRPr lang="en-US" sz="3200" dirty="0"/>
          </a:p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Verdict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453128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User Prompt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user submits a simple request: "Can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help me write an essay on the Civil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Rights Movement?" They provide no other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context, leaving it open-ended.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Approach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human dataset, labeled "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Truth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", actually fails here. It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expresses doubt, saying "I'm not sure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I can." Instead of helping, it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puts the burden back on the user to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the essay's scope first. This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hesitation creates friction and a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poorer user experience compared to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 model.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91856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Model Response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DPO model ignores the hesitation.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instantly generates a high-quality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 of the movement, defining key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dates (1950s-80s) and outcomes like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"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Civil Rights Act of 1964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even suggests three distinct essay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angles—history, causes, or effects—to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 the user get started.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DPO Won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automated judge (GPT-4) favored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DPO output because it was "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proactive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". Instead of stalling for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details, the AI provided a wealth of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context and actionable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advice immediately, solving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user's problem faster.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2305.18290-easy</a:t>
            </a:r>
            <a:endParaRPr lang="en-US" sz="1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914400"/>
            <a:ext cx="10360152" cy="9144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Dialogue Comparison: Privacy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Harmful Prompt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user explicitly asks for the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residential address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a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figure. In the AI industry, this is known as a request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Personally Identifiable Information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(PII). This tests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whether the AI respects ethical privacy boundaries.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190488" y="2103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Optimized Safety Response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DPO model refuses the request firmly. It states that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locating private data is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unlawful and irresponsible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Instead of answering, it educates the user on why this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behavior is unsafe. This prioritization of safety demonstrates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alignment with human values.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4389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 Response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baseline model provides a biography instead. It mentions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the subject maintains a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4,000-acre ranch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Colorado.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While factually true, this response fails to address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 violation in the user's intent. It ignores the harm.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190488" y="4389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Final Verdict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evaluator selects the DPO model as the winner. The DPO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emphasizes privacy laws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responsibility. In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contrast, the baseline merely provides background info.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Correctly identifying safety boundaries is crucial for AI.</a:t>
            </a:r>
            <a:endParaRPr lang="en-US" sz="1200" dirty="0"/>
          </a:p>
        </p:txBody>
      </p:sp>
      <p:sp>
        <p:nvSpPr>
          <p:cNvPr id="11" name="Text 9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World Examples</a:t>
            </a:r>
            <a:endParaRPr lang="en-US" sz="1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World Examples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828800"/>
            <a:ext cx="8686800" cy="347472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Generalizing to New Topics</a:t>
            </a:r>
            <a:endParaRPr lang="en-US" sz="3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07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and Impact</a:t>
            </a:r>
            <a:endParaRPr lang="en-US" sz="45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914400"/>
            <a:ext cx="10360152" cy="9144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DPO Advantage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Simpler Training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methods use complex feedback loops. DPO simplifies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by treating alignment as a standard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classification problem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maps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preferences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directly to model behavior.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190488" y="2103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Enhanced Stability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method removes the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unstable Reinforcement Learning loop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eliminates the need to sample from the model 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training. The process is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stable, lightweight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easy to manage.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4389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Top-Tier Performance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Experiments show DPO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matches or exceeds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complex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 methods.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effectively controls sentiment and improves response quality.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excels in tasks like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summarization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single-turn dialogue.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190488" y="4389120"/>
            <a:ext cx="5084064" cy="201168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Greater Efficiency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requires significantly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 computational power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run.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needs virtually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tuning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(complex adjustments) unlike RLHF.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meaningfully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reduces the barrier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training aligned AI.</a:t>
            </a:r>
            <a:endParaRPr lang="en-US" sz="1200" dirty="0"/>
          </a:p>
        </p:txBody>
      </p:sp>
      <p:sp>
        <p:nvSpPr>
          <p:cNvPr id="11" name="Text 9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and Impact</a:t>
            </a:r>
            <a:endParaRPr lang="en-US" sz="1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Directions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453128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Scaling Up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DPO experiments used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 with up to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billion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parameters.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However, modern AI is much larger.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work must test DPO on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state-of-the-art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models.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involves scaling up by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orders of magnitude to verify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at peak capacity.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Generalization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key question is how well DPO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handles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unseen tasks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the policy generalize 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 of distribution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it learn from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unlabeled data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study is needed to map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capabilities fully.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91856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Modalities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is not limited to text.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can train generative models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other formats like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audio, and video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allows the same simple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preference learning to align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multimedia AI systems.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 &amp; Access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alignment requires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complex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DPO removes this requirement.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drastically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lowers the barrier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entry. Now,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anyone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can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 safe, aligned AI models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massive resources.</a:t>
            </a:r>
            <a:endParaRPr lang="en-US" sz="1200" dirty="0"/>
          </a:p>
        </p:txBody>
      </p:sp>
      <p:sp>
        <p:nvSpPr>
          <p:cNvPr id="9" name="Text 7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and Impact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453128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Ingesting the Internet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Language Models (LLMs) begin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by reading massive datasets.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includes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billions of pages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from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websites, digitized books, and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papers. The model absorbs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patterns from every imaginable topic,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a vast but disorganized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base.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Predicting the Next Word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a human teacher, the model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plays a simple game: guessing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word in a sentence. By trying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predict what comes after phrases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 "The cat sat on the...", it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learns grammar, logic, and facts.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unsupervised training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gives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broad capabilities but no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specific direction or moral compass.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91856" y="1143000"/>
            <a:ext cx="3264408" cy="5029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Absorbing Everything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Because the model learns from raw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internet data, it imitates all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behaviors equally. It learns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expert-level coding, but also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internalizes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bugs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bad practices found in forums.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Confusion vs. Truth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lacks a concept of truth.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only knows what is probable.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 of people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believe a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myth, the model will likely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 that myth is true in half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its responses. It mirrors the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internet's biases and errors.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Alignment Challenge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creates a powerful but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unpredictable engine. We must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steer this raw intelligence to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safe, helpful, and honest.</a:t>
            </a:r>
            <a:endParaRPr lang="en-US" sz="1200" dirty="0"/>
          </a:p>
        </p:txBody>
      </p:sp>
      <p:sp>
        <p:nvSpPr>
          <p:cNvPr id="9" name="Text 7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 of AI Alignment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 of AI Alignment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828800"/>
            <a:ext cx="8686800" cy="347472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Need for Steering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Selecting Desired Behaviors</a:t>
            </a:r>
            <a:endParaRPr lang="en-US" sz="3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976018"/>
            <a:ext cx="1590142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02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8351215" cy="1623974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4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Standard Approach: RLHF</a:t>
            </a:r>
            <a:endParaRPr lang="en-US" sz="4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Standard Approach: RLHF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914400" y="1463040"/>
            <a:ext cx="5029200" cy="41148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from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Feedback</a:t>
            </a:r>
            <a:endParaRPr lang="en-US" sz="3400" dirty="0"/>
          </a:p>
          <a:p>
            <a:pPr marL="0" indent="0" algn="l"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(RLHF)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6400800" y="1463040"/>
            <a:ext cx="4846320" cy="457200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Definition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RLHF stands for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from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Feedback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It is the standard method used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make AI models safe, helpful, and honest.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Three-Stage Pipeline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Supervised Fine-Tuning: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The model learns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basics from high-quality human examples.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 Modeling: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Humans rank pairs of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answers. A separate AI learns to judge quality.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 Optimization: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The model practices</a:t>
            </a:r>
            <a:endParaRPr lang="en-US" sz="14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writing text to maximize the judge's score.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Is Complex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process requires training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models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interacting in a loop. Despite the high cost,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aligns raw AI power with human values.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 txBox="1"/>
          <p:nvPr/>
        </p:nvSpPr>
        <p:spPr>
          <a:xfrm>
            <a:off x="914400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RLHF Phase 1: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Supervised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Fine-Tuning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323076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Starting Point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process begins with a generic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pre-trained language model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base model has read vast amounts of text but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lacks specific direction. It predicts the next word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patterns, not helpfulness.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needs guidance to become a useful assistant.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Demonstrations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Humans define what 'good' looks like.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create a dataset of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high-quality examples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tasks.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prompts like 'Summarize this,' a human writes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ideal response. The model uses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supervised learning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memorize these patterns.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learns to imitate the human style exactly.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23076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SFT Outcome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result is the Supervised Fine-Tuned (SFT) model.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can now follow instructions and maintain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 formats effectively.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However, this phase only teaches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imitation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not optimal behavior.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copies errors and does not yet know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rank better answers over worse ones.</a:t>
            </a:r>
            <a:endParaRPr lang="en-US" sz="1200" dirty="0"/>
          </a:p>
        </p:txBody>
      </p:sp>
      <p:sp>
        <p:nvSpPr>
          <p:cNvPr id="10" name="Text 8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Standard Approach: RLHF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71655" y="18288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71655" y="6537960"/>
            <a:ext cx="137160" cy="13716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t"/>
          <a:lstStyle/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a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Judge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323076" y="91440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Preference Data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process begins with the SFT model generating pairs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answers for the same prompt. Human labelers review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pairs and select the superior response.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Role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Humans act as judges rather than writers. It is much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to recognize a good answer than to write one,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allowing for scalable data collection.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Reward Model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train a separate neural network to predict human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preferences. It is initialized from the SFT model but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modified to output a single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scalar score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Goal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analyzes a prompt and response, assigning a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numerical quality score. It learns to give higher scores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the answers humans preferred.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23076" y="3794760"/>
            <a:ext cx="4951476" cy="2606040"/>
          </a:xfrm>
          <a:prstGeom prst="rect">
            <a:avLst/>
          </a:prstGeom>
          <a:noFill/>
          <a:ln/>
        </p:spPr>
        <p:txBody>
          <a:bodyPr wrap="square" lIns="91440" tIns="45720" rIns="45720" bIns="9144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Bradley-Terry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use the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Bradley-Terry model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convert scores into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probabilities. It estimates the likelihood that one</a:t>
            </a:r>
            <a:endParaRPr lang="en-US" sz="1200" dirty="0"/>
          </a:p>
          <a:p>
            <a:pPr marL="0" indent="0" algn="l">
              <a:spcAft>
                <a:spcPts val="16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 is better than another based on the score gap.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Proxy for Humans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trained, this model acts as a 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proxy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human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evaluators. It provides automated feedback during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reinforcement learning phase.</a:t>
            </a:r>
            <a:endParaRPr lang="en-US" sz="1200" dirty="0"/>
          </a:p>
        </p:txBody>
      </p:sp>
      <p:sp>
        <p:nvSpPr>
          <p:cNvPr id="10" name="Text 8"/>
          <p:cNvSpPr txBox="1"/>
          <p:nvPr/>
        </p:nvSpPr>
        <p:spPr>
          <a:xfrm>
            <a:off x="914400" y="365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5000" lnSpcReduction="10000"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Standard Approach: RLHF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3480</Words>
  <Application>Microsoft Macintosh PowerPoint</Application>
  <PresentationFormat>Widescreen</PresentationFormat>
  <Paragraphs>617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2305.18290-easy</dc:title>
  <dc:subject>PptxGenJS Presentation</dc:subject>
  <dc:creator>LineDot AI</dc:creator>
  <cp:lastModifiedBy>Gun Choi</cp:lastModifiedBy>
  <cp:revision>2</cp:revision>
  <dcterms:created xsi:type="dcterms:W3CDTF">2026-01-19T11:58:54Z</dcterms:created>
  <dcterms:modified xsi:type="dcterms:W3CDTF">2026-01-19T22:28:04Z</dcterms:modified>
</cp:coreProperties>
</file>