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metrical Three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width Header with 2x2 Gri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List and Wide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5330952" y="914400"/>
            <a:ext cx="5943600" cy="2551176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2" name="Text 4"/>
          <p:cNvSpPr/>
          <p:nvPr>
            <p:ph idx="110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ext and Ima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hasCustomPrompt="1"/>
          </p:nvPr>
        </p:nvSpPr>
        <p:spPr>
          <a:xfrm>
            <a:off x="5486400" y="1828800"/>
            <a:ext cx="5788152" cy="325526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Quadrant Grid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ered Block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16459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914400" y="2926080"/>
            <a:ext cx="219456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3291840" y="2926080"/>
            <a:ext cx="2194560" cy="1188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hasCustomPrompt="1"/>
          </p:nvPr>
        </p:nvSpPr>
        <p:spPr>
          <a:xfrm>
            <a:off x="914400" y="4297680"/>
            <a:ext cx="3657600" cy="2057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19" name="Text 12"/>
          <p:cNvSpPr/>
          <p:nvPr>
            <p:ph idx="117" hasCustomPrompt="1"/>
          </p:nvPr>
        </p:nvSpPr>
        <p:spPr>
          <a:xfrm>
            <a:off x="5971032" y="1097280"/>
            <a:ext cx="5303520" cy="298094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5971032" y="4261104"/>
            <a:ext cx="256032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8714232" y="4261104"/>
            <a:ext cx="256032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Layo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Two Column Stacked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000" dirty="0"/>
          </a:p>
        </p:txBody>
      </p:sp>
      <p:sp>
        <p:nvSpPr>
          <p:cNvPr id="8" name="Text 4"/>
          <p:cNvSpPr/>
          <p:nvPr>
            <p:ph idx="106" type="title" hasCustomPrompt="1"/>
          </p:nvPr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>
            <p:ph idx="112" type="title" hasCustomPrompt="1"/>
          </p:nvPr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8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0" name="Text 12"/>
          <p:cNvSpPr/>
          <p:nvPr>
            <p:ph idx="118" type="body" hasCustomPrompt="1"/>
          </p:nvPr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1" name="Text 12"/>
          <p:cNvSpPr/>
          <p:nvPr>
            <p:ph idx="119" type="body" hasCustomPrompt="1"/>
          </p:nvPr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2" name="Text 12"/>
          <p:cNvSpPr/>
          <p:nvPr>
            <p:ph idx="120" type="body" hasCustomPrompt="1"/>
          </p:nvPr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3" name="Text 12"/>
          <p:cNvSpPr/>
          <p:nvPr>
            <p:ph idx="121" type="body" hasCustomPrompt="1"/>
          </p:nvPr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4" name="Text 12"/>
          <p:cNvSpPr/>
          <p:nvPr>
            <p:ph idx="122" type="body" hasCustomPrompt="1"/>
          </p:nvPr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5" name="Text 12"/>
          <p:cNvSpPr/>
          <p:nvPr>
            <p:ph idx="123" type="body" hasCustomPrompt="1"/>
          </p:nvPr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6" name="Text 12"/>
          <p:cNvSpPr/>
          <p:nvPr>
            <p:ph idx="124" type="body" hasCustomPrompt="1"/>
          </p:nvPr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7" name="Text 12"/>
          <p:cNvSpPr/>
          <p:nvPr>
            <p:ph idx="125" type="body" hasCustomPrompt="1"/>
          </p:nvPr>
        </p:nvSpPr>
        <p:spPr>
          <a:xfrm>
            <a:off x="5029200" y="466344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28" name="Text 12"/>
          <p:cNvSpPr/>
          <p:nvPr>
            <p:ph idx="126" type="body" hasCustomPrompt="1"/>
          </p:nvPr>
        </p:nvSpPr>
        <p:spPr>
          <a:xfrm>
            <a:off x="10058400" y="466344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  <p:sp>
        <p:nvSpPr>
          <p:cNvPr id="29" name="Text 12"/>
          <p:cNvSpPr/>
          <p:nvPr>
            <p:ph idx="127" type="body" hasCustomPrompt="1"/>
          </p:nvPr>
        </p:nvSpPr>
        <p:spPr>
          <a:xfrm>
            <a:off x="5029200" y="5212080"/>
            <a:ext cx="45720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30" name="Text 12"/>
          <p:cNvSpPr/>
          <p:nvPr>
            <p:ph idx="128" type="body" hasCustomPrompt="1"/>
          </p:nvPr>
        </p:nvSpPr>
        <p:spPr>
          <a:xfrm>
            <a:off x="10058400" y="5212080"/>
            <a:ext cx="914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type="body" hasCustomPrompt="1"/>
          </p:nvPr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800" dirty="0"/>
          </a:p>
        </p:txBody>
      </p:sp>
      <p:sp>
        <p:nvSpPr>
          <p:cNvPr id="7" name="Text 4"/>
          <p:cNvSpPr/>
          <p:nvPr>
            <p:ph idx="105" type="title" hasCustomPrompt="1"/>
          </p:nvPr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45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r" indent="0" marL="0">
              <a:buNone/>
              <a:def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r"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plit Triple Sta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cal Stacked Three Modul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  <p:sp>
        <p:nvSpPr>
          <p:cNvPr id="16" name="Text 12"/>
          <p:cNvSpPr/>
          <p:nvPr>
            <p:ph idx="114" type="body" hasCustomPrompt="1"/>
          </p:nvPr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7" name="Text 12"/>
          <p:cNvSpPr/>
          <p:nvPr>
            <p:ph idx="115" type="body" hasCustomPrompt="1"/>
          </p:nvPr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8" name="Text 12"/>
          <p:cNvSpPr/>
          <p:nvPr>
            <p:ph idx="116" type="body" hasCustomPrompt="1"/>
          </p:nvPr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  <p:sp>
        <p:nvSpPr>
          <p:cNvPr id="19" name="Text 12"/>
          <p:cNvSpPr/>
          <p:nvPr>
            <p:ph idx="117" type="body" hasCustomPrompt="1"/>
          </p:nvPr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 Text Two Column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914400"/>
            <a:ext cx="5088636" cy="2180844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1" name="Text 4"/>
          <p:cNvSpPr/>
          <p:nvPr>
            <p:ph idx="109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entral Content Bloc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/>
          <p:nvPr>
            <p:ph idx="112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5" name="Text 12"/>
          <p:cNvSpPr/>
          <p:nvPr>
            <p:ph idx="113" type="body" hasCustomPrompt="1"/>
          </p:nvPr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3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Text Dual 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>
            <p:ph idx="104" hasCustomPrompt="1"/>
          </p:nvPr>
        </p:nvSpPr>
        <p:spPr>
          <a:xfrm>
            <a:off x="914400" y="914400"/>
            <a:ext cx="6400800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dirty="0"/>
            </a:lvl1pPr>
          </a:lstStyle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>
            <p:ph idx="105" type="body" hasCustomPrompt="1"/>
          </p:nvPr>
        </p:nvSpPr>
        <p:spPr>
          <a:xfrm>
            <a:off x="7589520" y="914400"/>
            <a:ext cx="3685032" cy="2743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3200" dirty="0"/>
          </a:p>
        </p:txBody>
      </p:sp>
      <p:sp>
        <p:nvSpPr>
          <p:cNvPr id="8" name="Text 4"/>
          <p:cNvSpPr/>
          <p:nvPr>
            <p:ph idx="106" type="body" hasCustomPrompt="1"/>
          </p:nvPr>
        </p:nvSpPr>
        <p:spPr>
          <a:xfrm>
            <a:off x="914400" y="4023360"/>
            <a:ext cx="5042916" cy="23774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9" name="Text 4"/>
          <p:cNvSpPr/>
          <p:nvPr>
            <p:ph idx="107" type="body" hasCustomPrompt="1"/>
          </p:nvPr>
        </p:nvSpPr>
        <p:spPr>
          <a:xfrm>
            <a:off x="6231636" y="4023360"/>
            <a:ext cx="5042916" cy="237744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algn="l" indent="0" marL="0">
              <a:buNone/>
            </a:pPr>
            <a:endParaRPr lang="en-US" sz="1200" dirty="0"/>
          </a:p>
        </p:txBody>
      </p:sp>
      <p:sp>
        <p:nvSpPr>
          <p:cNvPr id="10" name="Text 4"/>
          <p:cNvSpPr/>
          <p:nvPr>
            <p:ph idx="108" type="body" hasCustomPrompt="1"/>
          </p:nvPr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indent="0" marL="0">
              <a:buNone/>
              <a:def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indent="0" marL="0">
              <a:buNone/>
            </a:pP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365760"/>
            <a:ext cx="375727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743" lnSpcReduction="10000"/>
          </a:bodyPr>
          <a:lstStyle/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Guanzhi Wang, Yuqi Xie, Yunfan Jiang,</a:t>
            </a:r>
            <a:endParaRPr lang="en-US" sz="1000" dirty="0"/>
          </a:p>
          <a:p>
            <a:pPr algn="l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Ajay Mandlekar, Chaowei Xiao, et al.</a:t>
            </a:r>
            <a:endParaRPr lang="en-US" sz="1000" dirty="0"/>
          </a:p>
        </p:txBody>
      </p:sp>
      <p:sp>
        <p:nvSpPr>
          <p:cNvPr id="7" name="Text 5"/>
          <p:cNvSpPr txBox="1"/>
          <p:nvPr/>
        </p:nvSpPr>
        <p:spPr>
          <a:xfrm>
            <a:off x="8458200" y="365760"/>
            <a:ext cx="29718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743" lnSpcReduction="10000"/>
          </a:bodyPr>
          <a:lstStyle/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NVIDIA, Caltech, UT Austin, Stanford</a:t>
            </a:r>
            <a:endParaRPr lang="en-US" sz="1000" dirty="0"/>
          </a:p>
          <a:p>
            <a:pPr algn="r"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UW Madison | October 2023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914400" y="1642262"/>
            <a:ext cx="9879178" cy="2083003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Open-Ended Agent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 Large Language Models</a:t>
            </a:r>
            <a:endParaRPr lang="en-US" sz="4500" dirty="0"/>
          </a:p>
        </p:txBody>
      </p:sp>
      <p:sp>
        <p:nvSpPr>
          <p:cNvPr id="9" name="Text 7"/>
          <p:cNvSpPr txBox="1"/>
          <p:nvPr/>
        </p:nvSpPr>
        <p:spPr>
          <a:xfrm>
            <a:off x="6096305" y="4544568"/>
            <a:ext cx="50292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overview of the first LLM-powered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learning agent in Minecraft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Loading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Prevents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Overload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0-15 Tasks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4453128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Warm-Up Strategy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agents can fail if overwhelmed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by data. VOYAGER uses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warm-up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schedule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introduce information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gradually based on task completion.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Skills (0-7 Tasks)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the agent only sees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essentials: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tools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(axe,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pickaxe), nearby blocks, and its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current position. This simplifies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decision making.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 begins to detect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nearby entities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By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gains access to its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inventory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expanding its interaction options.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991856" y="1143000"/>
            <a:ext cx="3264408" cy="5029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Advanced Learning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the agent proves competence, more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is revealed.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learns about the specific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recalls blocks recently seen.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Mastery (15 Tasks)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full system prompt is unlocked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completed tasks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includes critical survival metrics: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Hunger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phased approach acts like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tutorial, ensuring the agent masters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basics before managing complex states.</a:t>
            </a:r>
            <a:endParaRPr lang="en-US" sz="1200" dirty="0"/>
          </a:p>
        </p:txBody>
      </p:sp>
      <p:sp>
        <p:nvSpPr>
          <p:cNvPr id="9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Automatic Curriculum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03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Skill Library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a Skill Library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as Memory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stores skills as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executable code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not neural weights.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acts like a digital notebook of successful actions that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 be read, executed, and edited by the agent at any time.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Solving Forgetfulness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AI suffers from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catastrophic forgetting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erasing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 knowledge to learn new things. Voyager keeps everything.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Key-Value Storage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 are stored as pairs.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the executable code,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is a description of what that code does.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Vector Indexing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Descriptions are converted into mathematical vectors.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allows the AI to search by meaning (e.g., finding "combat"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 when facing an enemy) rather than exact keyword matches.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Compositional Skills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tasks are solved by combining simple ones. To make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Diamond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Voyager chains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 Wood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Smelt Iron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mimics how humans build expertise over time.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Temporal Extension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programs can represent actions that take time to finish,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like waiting for crops to grow or furnaces to smelt ore.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Context-Aware Retrieval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the agent gets a new task (e.g., "Craft Iron Pickaxe"),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compares the task description against its existing library.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 Adaptation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retrieves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top-5 relevant skills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automatically. This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jumpstarts learning, as the agent doesn't start from scratch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adapts existing programs to solve the new problem.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7829" y="914400"/>
            <a:ext cx="5429846" cy="2551176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learning a new skill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Combat Zombie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writes the code. GPT-3.5 then creates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describing the function, such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"equip stone sword," to create a readable index.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text description is embedded into a vector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serve as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while the code is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pairing allows the system to store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organize skills based on their meaning.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faced with a task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Iron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generates a query. GPT-3.5 suggests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steps (e.g., "need 3 iron ingots"), which are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embedded to search the library for help.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database retrieves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Top-5 Relevant Skills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the query. For this task, it finds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useful prerequisites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Smelt Iron Ingot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Furnace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assist code generation.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Code is Better Than Controls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914400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Limitation of Controls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embodied agents operate using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low-level motor controls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requires outputting precise parameters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mouse coordinates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 joint angles for every single step. This is inefficient.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Imagine trying to build a house by defining every muscle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movement in your arm. This makes learning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long-horizon tasks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extremely difficult because the search space is too vast.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190488" y="2103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Voyager's Code Approach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innovates by using executable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APIs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 actions.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coordinates, it calls functions like 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mineBlock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</a:t>
            </a:r>
            <a:endParaRPr lang="en-US" sz="1200" dirty="0"/>
          </a:p>
          <a:p>
            <a:pPr algn="l" indent="0" marL="0"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craftItem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abstracts away the mechanical details.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method leverages the vast knowledge of 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Language Models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,which are trained on code.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acts at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semantic level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issuing high-level commands just like a human player would.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914400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Readable &amp; Editable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critical advantage is that code is inherently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interpretable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can inspect the generated programs to understand exactly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 specific action failed or succeeded during a task.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skill fails, the LLM can analyze the error message and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edit the code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fix it. This enables a self-correcting cycle.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Black-box neural networks cannot offer this level of clarity.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90488" y="4389120"/>
            <a:ext cx="5084064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Handling Complexity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Programs can naturally represent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temporally extended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actions.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structures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conditions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(if/else)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loops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allow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to handle complex logic and decision-making.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example: "While inventory is full,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deposit items into chest."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"compositionality" allows simple skills to be combined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into sophisticated behaviors needed for open-ended worlds.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04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 Prompting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Open-Ended Embodied Agent with Large Language Models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Coding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Challenge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One-Shot Problem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LLMs often produce buggy code on the first try.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Without running it, they cannot catch syntax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errors or logic flaws preventing task success.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Self-Correction Loop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executes the code in the game. It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observes the outcome and uses that real-world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to refine the script iteratively.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Multimodal Feedback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learns from execution errors, game data like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counts, and a self-verification agent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acts as a critic to confirm success.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from Errors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reads errors directly, like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"need: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more planks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 message shown above.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Self-Correction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also catches bugs. In the visual, it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sees "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item named acacia_axe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 and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rewrites code to use "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wooden_axe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 instead.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8203" y="1828800"/>
            <a:ext cx="5564546" cy="32552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0952" y="983788"/>
            <a:ext cx="5943600" cy="2412401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914400" y="914400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Critic Agent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2048256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Critic Role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separate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instance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reviews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agent's inventory. It acts as a judge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verify if the goal was actually met.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914400" y="3182112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Verifying Success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 5 coal ores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 finds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coal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the inventory. It confirms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goal is met with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Success: True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914400" y="4315968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Detecting Failure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a spyglass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it sees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copper but no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amethyst shards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outputs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Success: False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914400" y="5449824"/>
            <a:ext cx="4233672" cy="950976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Actionable Feedback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gives a fix: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 and mine an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amethyst shard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critique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helps the agent learn and self-correct.</a:t>
            </a:r>
            <a:endParaRPr lang="en-US" sz="1200" dirty="0"/>
          </a:p>
        </p:txBody>
      </p:sp>
      <p:sp>
        <p:nvSpPr>
          <p:cNvPr id="12" name="Text 9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 txBox="1"/>
          <p:nvPr/>
        </p:nvSpPr>
        <p:spPr>
          <a:xfrm>
            <a:off x="914400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Iterative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Improvement Loop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6323076" y="91440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Mechanism Overview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writes computer code to solve open-ended tasks.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Instead of guessing, it executes the code in the game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see real results. If the attempt fails, the system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analyzes the error messages to understand the mistake.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feedback loop allows it to refine its approach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iteratively, just like a human programmer debugging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until it works perfectly. This process transforms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static code generation into dynamic, embodied learning.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914400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Sources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relies on two distinct types of error data.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 Feedback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explains game constraints, such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needing "2 more planks" to craft a specific tool.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acts as a guide for missing resources. Meanwhile,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Execution Errors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catch technical bugs, like trying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use an invalid item name (e.g., "acacia_axe").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precise technical feedback ensures the next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attempt fixes the exact problem encountered.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23076" y="3794760"/>
            <a:ext cx="4951476" cy="26060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Role of the Critic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separate AI agent acts as a dedicated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critic. It objectively checks if the task was actually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completed successfully by analyzing the agent's state.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the task fails, the critic provides suggestions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improvement. Once a skill is verified as correct,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is saved to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This allows VOYAGER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recall complex behaviors later, building a massive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repertoire of capabilities without relearning them.</a:t>
            </a:r>
            <a:endParaRPr lang="en-US" sz="1200" dirty="0"/>
          </a:p>
        </p:txBody>
      </p:sp>
      <p:sp>
        <p:nvSpPr>
          <p:cNvPr id="10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5029200" y="18288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Shape 5"/>
          <p:cNvSpPr/>
          <p:nvPr/>
        </p:nvSpPr>
        <p:spPr>
          <a:xfrm>
            <a:off x="5029200" y="23774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8" name="Shape 6"/>
          <p:cNvSpPr/>
          <p:nvPr/>
        </p:nvSpPr>
        <p:spPr>
          <a:xfrm>
            <a:off x="5029200" y="29260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9" name="Shape 7"/>
          <p:cNvSpPr/>
          <p:nvPr/>
        </p:nvSpPr>
        <p:spPr>
          <a:xfrm>
            <a:off x="5029200" y="347472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0" name="Shape 8"/>
          <p:cNvSpPr/>
          <p:nvPr/>
        </p:nvSpPr>
        <p:spPr>
          <a:xfrm>
            <a:off x="5029200" y="402336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1" name="Shape 9"/>
          <p:cNvSpPr/>
          <p:nvPr/>
        </p:nvSpPr>
        <p:spPr>
          <a:xfrm>
            <a:off x="5029200" y="457200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2" name="Shape 10"/>
          <p:cNvSpPr/>
          <p:nvPr/>
        </p:nvSpPr>
        <p:spPr>
          <a:xfrm>
            <a:off x="5029200" y="512064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3" name="Shape 11"/>
          <p:cNvSpPr/>
          <p:nvPr/>
        </p:nvSpPr>
        <p:spPr>
          <a:xfrm>
            <a:off x="5029200" y="5669280"/>
            <a:ext cx="5943600" cy="9144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1371600"/>
            <a:ext cx="365760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 of Contents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5029200" y="13716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Embodied AI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058400" y="13716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9200" y="192024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Automatic Curriculum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058400" y="192024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029200" y="246888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2: The Skill Library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058400" y="246888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029200" y="301752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3: Iterative Prompting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0058400" y="301752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029200" y="356616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058400" y="356616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0" y="4114800"/>
            <a:ext cx="45720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and Future Outlook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058400" y="4114800"/>
            <a:ext cx="914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r" indent="0" marL="0"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05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Open-Ended Embodied Agent with Large Language Models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Exploration and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2926080"/>
            <a:ext cx="219456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Growth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finds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unique items in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 iterations.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291840" y="2926080"/>
            <a:ext cx="2194560" cy="1188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Limits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AutoGPT plateaus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items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ReAct fails early.</a:t>
            </a:r>
            <a:endParaRPr lang="en-US" sz="1400" dirty="0"/>
          </a:p>
        </p:txBody>
      </p:sp>
      <p:pic>
        <p:nvPicPr>
          <p:cNvPr id="1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64" y="4297680"/>
            <a:ext cx="3512871" cy="2057400"/>
          </a:xfrm>
          <a:prstGeom prst="rect">
            <a:avLst/>
          </a:prstGeom>
        </p:spPr>
      </p:pic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032" y="1155943"/>
            <a:ext cx="5303520" cy="2863619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5971032" y="4261104"/>
            <a:ext cx="256032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Coverage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travels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longer distances.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traverses diverse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terrains while others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remain stuck locally.</a:t>
            </a:r>
            <a:endParaRPr lang="en-US" sz="1400" dirty="0"/>
          </a:p>
        </p:txBody>
      </p:sp>
      <p:sp>
        <p:nvSpPr>
          <p:cNvPr id="21" name="Text 17"/>
          <p:cNvSpPr/>
          <p:nvPr/>
        </p:nvSpPr>
        <p:spPr>
          <a:xfrm>
            <a:off x="8714232" y="4261104"/>
            <a:ext cx="2560320" cy="1828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Tree Speed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Unlocks Diamond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15.3x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Only Voyager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completes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tech tree.</a:t>
            </a:r>
            <a:endParaRPr 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Mastering the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Tree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Tech Tree Challenge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"Tech Tree" tests an agent's ability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tools in order: Wood, Stone, Iron,</a:t>
            </a:r>
            <a:endParaRPr lang="en-US" sz="1400" dirty="0"/>
          </a:p>
          <a:p>
            <a:pPr algn="l"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Diamond. This requires complex skills.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Unprecedented Success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is the only AI agent to unlock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Diamond Tool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level, proving its</a:t>
            </a:r>
            <a:endParaRPr lang="en-US" sz="1400" dirty="0"/>
          </a:p>
          <a:p>
            <a:pPr algn="l" indent="0" marL="0">
              <a:spcAft>
                <a:spcPts val="7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systematic planning capabilities.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 Comparisons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Versus AutoGPT, Voyager unlocks Wooden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15.3x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Stone Tools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8.5x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and Iron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6.4x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 Limitations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models like ReAct and Reflexion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failed to unlock any tools in the tests.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5303520" cy="32004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 Traversal and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Coverage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675120" y="1920240"/>
            <a:ext cx="4389120" cy="41148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Superior Navigation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successfully travels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distances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standard AI baselines. Unlike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older models that get stuck in small loops,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moves continuously to explore new areas.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 Terrain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visual map shows the agent's path across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landscapes. It traverses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diverse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terrains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like oceans and mountains, while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agents remain confined to limited local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regions, effectively trapping them.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Discovery Impact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Wide exploration is critical for acquiring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knowledge. By covering more ground, the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 discovers distinct items and resources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static agents miss. This leads to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long-term performance.</a:t>
            </a:r>
            <a:endParaRPr lang="en-US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and Results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828800"/>
            <a:ext cx="4114800" cy="16459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Zero-Shot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Generalization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914400" y="3657600"/>
            <a:ext cx="4114800" cy="20116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Results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solves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of tasks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(3/3 trials).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Baselines (ReAct, AutoGPT) fail (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0/3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Analysis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orange line (Voyager) is the fastest.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crafts a Golden Sword in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~18 steps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Library acts as a plug-and-play tool.</a:t>
            </a:r>
            <a:endParaRPr lang="en-US" sz="1400" dirty="0"/>
          </a:p>
        </p:txBody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6022" y="1828800"/>
            <a:ext cx="5528908" cy="32552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06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and Future Outlook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VOYAGER: An Open-Ended Embodied Agent with Large Language Models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129" y="914400"/>
            <a:ext cx="4925179" cy="218084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 &amp;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Replacing it with a random one causes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93% drop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items.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Library Importance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Removing the library causes learning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plateau early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Agents stall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~36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failing to reach the full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~58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Critical Feedback Loop</a:t>
            </a:r>
            <a:endParaRPr lang="en-US" sz="1200" dirty="0"/>
          </a:p>
          <a:p>
            <a:pPr algn="l" indent="0" marL="0">
              <a:spcAft>
                <a:spcPts val="1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relies on three distinct feedback mechanisms.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 is Key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the most vital component. Removing it causes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massive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drop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discovery, capping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~16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spcAft>
                <a:spcPts val="1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acts as a judge, deciding when a task is truly complete.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Mechanisms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Removing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 Feedback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or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Execution Error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handling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also hurts performance, capping results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~26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full system achieves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~58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by using all signals.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Performance</a:t>
            </a:r>
            <a:endParaRPr lang="en-US" sz="1200" dirty="0"/>
          </a:p>
          <a:p>
            <a:pPr algn="l" indent="0" marL="0">
              <a:spcAft>
                <a:spcPts val="14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underlying LLM capability limits the agent's potential.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Superiority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 significantly outperforms GPT-3.5 in coding tasks.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discovers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5.7x more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unique items over the same period.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GPT-3.5 plateaus at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~10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GPT-4 continues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learn, reaching nearly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items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the simulation.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Generation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Better coding allows the agent to solve complex tasks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simpler models fail to comprehend or execute.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and Future Outlook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and Future Outlook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from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Feedback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While Voyager currently operates on text alone,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can integrate human input to build complex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structures. This capability bridges the gap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until future multimodal models arrive.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act as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critic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correcting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mistakes just like the agent's internal checks.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They fix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spatial errors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3D designs that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text-only agent cannot see or perceive.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Humans also serve as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 guide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breaking hard tasks into easy steps. This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 successfully built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Nether Portal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a detailed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House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within the game.</a:t>
            </a:r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Analysis and Future Outlook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097280"/>
            <a:ext cx="4572000" cy="4572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 and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Work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1430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Operating Costs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relies on GPT-4, which is 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15x more expensive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GPT-3.5.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cost is necessary for high-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quality code generation.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Hallucinations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may invent impossible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items like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'copper sword'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 also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cobblestone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 fuel.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3657600"/>
            <a:ext cx="4873752" cy="22860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Inaccuracies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Self-checks can fail. The agent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might not recognize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spider string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proof of victory, causing it</a:t>
            </a:r>
            <a:endParaRPr lang="en-US" sz="1400" dirty="0"/>
          </a:p>
          <a:p>
            <a:pPr algn="l" indent="0" marL="0">
              <a:spcAft>
                <a:spcPts val="4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get stuck in a loop.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Outlook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aim to fine-tune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open-source LLMs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lower costs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fix specific game errors.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Embodied AI</a:t>
            </a:r>
            <a:endParaRPr lang="en-US" sz="4500" dirty="0"/>
          </a:p>
        </p:txBody>
      </p:sp>
      <p:sp>
        <p:nvSpPr>
          <p:cNvPr id="8" name="Text 6"/>
          <p:cNvSpPr/>
          <p:nvPr/>
        </p:nvSpPr>
        <p:spPr>
          <a:xfrm>
            <a:off x="6698894" y="4184294"/>
            <a:ext cx="45720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r" indent="0" marL="0">
              <a:buNone/>
            </a:pPr>
            <a:r>
              <a:rPr lang="en-US" sz="12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Overview of autonomous agents in open-ended worlds.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Embodied AI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5720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Challenge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Open-Ended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Exploration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6400800" y="146304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Traditional AI relies on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primitive actions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making planning hard.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Reinforcement Learning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struggles to explore systematically without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goals or rewards.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00800" y="274320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is a unique testbed with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fixed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storyline. Agents must navigate 3D terrain,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gather resources, and unlock a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tree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tools to progress endlessly.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400800" y="4023360"/>
            <a:ext cx="45720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learning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agents must propose tasks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match their skill level. They master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basics like mining first, then store these</a:t>
            </a:r>
            <a:endParaRPr lang="en-US" sz="1400" dirty="0"/>
          </a:p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solve complex future challenges.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Embodied AI</a:t>
            </a:r>
            <a:endParaRPr lang="en-US" sz="1200" dirty="0"/>
          </a:p>
        </p:txBody>
      </p:sp>
      <p:sp>
        <p:nvSpPr>
          <p:cNvPr id="15" name="Text 13"/>
          <p:cNvSpPr txBox="1"/>
          <p:nvPr/>
        </p:nvSpPr>
        <p:spPr>
          <a:xfrm>
            <a:off x="914400" y="1371600"/>
            <a:ext cx="4114800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Introducing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</a:t>
            </a:r>
            <a:endParaRPr lang="en-US" sz="3400" dirty="0"/>
          </a:p>
        </p:txBody>
      </p:sp>
      <p:sp>
        <p:nvSpPr>
          <p:cNvPr id="16" name="Text 14"/>
          <p:cNvSpPr/>
          <p:nvPr/>
        </p:nvSpPr>
        <p:spPr>
          <a:xfrm>
            <a:off x="5486400" y="141732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is the first AI agent powered by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 Language Models that learns forever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inside Minecraft. It masters diverse skills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explores worlds without human help.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486400" y="269748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older AIs using basic motor controls,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uses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write executable code.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lets it build a growing library of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behaviors, like crafting tools.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486400" y="3977640"/>
            <a:ext cx="5486400" cy="109728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 discovers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3.3x more unique items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travels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2.3x longer distances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 agents. It reaches tech milestones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up to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15.3x faster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than the state of the art.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14400" y="4572000"/>
            <a:ext cx="4114800" cy="13716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relies on an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maximize exploration. The system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uses feedback to fix its own errors,</a:t>
            </a:r>
            <a:endParaRPr lang="en-US" sz="1400" dirty="0"/>
          </a:p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improving its code library over time.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923" y="914400"/>
            <a:ext cx="4999589" cy="218084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4400" y="3278124"/>
            <a:ext cx="5088636" cy="1469441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4930445"/>
            <a:ext cx="5088636" cy="1470355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Adaptive Curriculum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proposes tasks tailored to the agent's current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state, ensuring a smooth learning curve. It starts with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 Wood Log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advances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Crafting Table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Eventually, it assigns complex challenges like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Combat Zombie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 Diamond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maximize exploration diversity.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185916" y="91440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Code Generation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VOYAGER uses an LLM to generate executable code, such as</a:t>
            </a:r>
            <a:endParaRPr lang="en-US" sz="1200" dirty="0"/>
          </a:p>
          <a:p>
            <a:pPr algn="l" indent="0" marL="0"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async function combatZombie(bot)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providing precise control.</a:t>
            </a:r>
            <a:endParaRPr lang="en-US" sz="1200" dirty="0"/>
          </a:p>
          <a:p>
            <a:pPr algn="l" indent="0" marL="0">
              <a:spcAft>
                <a:spcPts val="7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allows for complex, temporally extended behaviors.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Integration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 solve new tasks, the system performs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Retrieval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from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library. For example, fighting a zombie requires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retrieving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Stone Sword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Craft Shield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Continuous Improvement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mechanism refines its code based on execution errors,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constantly improving the agent's programmatic capabilities.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185916" y="3749040"/>
            <a:ext cx="5088636" cy="265176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Feedback &amp; Verification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Generated code operates directly in the Minecraft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producing immediate physical results.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Self-Verification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module evaluates these outcomes.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Error Correction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a task fails (indicated by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 X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), the system uses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 Feedback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errors to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Refine Program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logic.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 Mastery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Success (indicated by a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 Check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 triggers the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 New Skill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process, storing the verified program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library for future reuse in similar situations.</a:t>
            </a:r>
            <a:endParaRPr lang="en-US" sz="1200" dirty="0"/>
          </a:p>
        </p:txBody>
      </p:sp>
      <p:sp>
        <p:nvSpPr>
          <p:cNvPr id="11" name="Text 8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Architecture Overview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1976018"/>
            <a:ext cx="1590142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02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8351215" cy="1623974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</a:t>
            </a:r>
            <a:endParaRPr lang="en-US" sz="4500" dirty="0"/>
          </a:p>
          <a:p>
            <a:pPr algn="l" indent="0" marL="0">
              <a:buNone/>
            </a:pPr>
            <a:r>
              <a:rPr lang="en-US" sz="4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Automatic Curriculum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7" name="Shape 5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8" name="Shape 6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Shape 7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0" name="Shape 8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1" name="Shape 9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3" name="Shape 11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Component 1: The Automatic Curriculum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914400" y="1828800"/>
            <a:ext cx="8686800" cy="347472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GPT-4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suggests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adaptive tasks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based on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teaches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mining wood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before</a:t>
            </a:r>
            <a:endParaRPr lang="en-US" sz="3400" dirty="0"/>
          </a:p>
          <a:p>
            <a:pPr algn="l" indent="0" marL="0"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diamonds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ensuring a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bottom-up</a:t>
            </a:r>
            <a:endParaRPr lang="en-US" sz="3400" dirty="0"/>
          </a:p>
          <a:p>
            <a:pPr algn="l" indent="0" marL="0"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path to </a:t>
            </a: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lifelong learning</a:t>
            </a: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2880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11871655" y="18288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2"/>
          <p:cNvSpPr/>
          <p:nvPr/>
        </p:nvSpPr>
        <p:spPr>
          <a:xfrm>
            <a:off x="182880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1871655" y="6537960"/>
            <a:ext cx="137160" cy="13716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057976"/>
            <a:ext cx="6400800" cy="2456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89520" y="914400"/>
            <a:ext cx="3685032" cy="274320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t"/>
          <a:lstStyle/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Contextual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Generation</a:t>
            </a:r>
            <a:endParaRPr lang="en-US" sz="3200" dirty="0"/>
          </a:p>
          <a:p>
            <a:pPr algn="l" indent="0" marL="0"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Cycle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914400" y="4023360"/>
            <a:ext cx="5042916" cy="23774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 Works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acts as an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manager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constantly analyzes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agent's surroundings. It reviews the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nearby</a:t>
            </a:r>
            <a:endParaRPr lang="en-US" sz="1200" dirty="0"/>
          </a:p>
          <a:p>
            <a:pPr algn="l" indent="0" marL="0">
              <a:spcAft>
                <a:spcPts val="16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entities, and biome data to propose logical next steps.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Adaptive Logic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Unlike static tutorials, this curriculum is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It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adapts to what the agent currently possesses, ensuring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tasks are challenging but always achievable.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231636" y="4023360"/>
            <a:ext cx="5042916" cy="2377440"/>
          </a:xfrm>
          <a:prstGeom prst="rect">
            <a:avLst/>
          </a:prstGeom>
          <a:noFill/>
          <a:ln/>
        </p:spPr>
        <p:txBody>
          <a:bodyPr wrap="square" lIns="91440" tIns="45720" rIns="45720" bIns="91440" rtlCol="0" anchor="ctr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Examples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diagram illustrates this logic. If the agent holds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wooden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stone, the AI suggests crafting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stone pickaxe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for better mining efficiency.</a:t>
            </a:r>
            <a:endParaRPr lang="en-US" sz="1200" dirty="0"/>
          </a:p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Survival Awareness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AI prioritizes needs. When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hunger is 0/20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and pigs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are nearby, it prompts hunting. If near a river with a</a:t>
            </a:r>
            <a:endParaRPr lang="en-US" sz="1200" dirty="0"/>
          </a:p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rod, it suggests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catching fish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10" name="Text 7"/>
          <p:cNvSpPr txBox="1"/>
          <p:nvPr/>
        </p:nvSpPr>
        <p:spPr>
          <a:xfrm>
            <a:off x="914400" y="3657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5000" lnSpcReduction="10000"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Curriculum Task Generation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VOYAGER: An Open-Ended Embodied Agent with Large Language Models</dc:title>
  <dc:subject>PptxGenJS Presentation</dc:subject>
  <dc:creator>LineDot AI</dc:creator>
  <cp:lastModifiedBy>LineDot AI</cp:lastModifiedBy>
  <cp:revision>1</cp:revision>
  <dcterms:created xsi:type="dcterms:W3CDTF">2026-01-19T12:00:45Z</dcterms:created>
  <dcterms:modified xsi:type="dcterms:W3CDTF">2026-01-19T12:00:45Z</dcterms:modified>
</cp:coreProperties>
</file>