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notesMasterIdLst>
    <p:notesMasterId r:id="rId3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3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4.xml"/>
		</Relationships>
</file>

<file path=ppt/notesSlides/_rels/notesSlide3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5.xml"/>
		</Relationships>
</file>

<file path=ppt/notesSlides/_rels/notesSlide3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6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cal Visual and Stacked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hasCustomPrompt="1"/>
          </p:nvPr>
        </p:nvSpPr>
        <p:spPr>
          <a:xfrm>
            <a:off x="914400" y="2487168"/>
            <a:ext cx="5486400" cy="2350008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  <p:sp>
        <p:nvSpPr>
          <p:cNvPr id="7" name="Text 4"/>
          <p:cNvSpPr/>
          <p:nvPr>
            <p:ph idx="105" type="body" hasCustomPrompt="1"/>
          </p:nvPr>
        </p:nvSpPr>
        <p:spPr>
          <a:xfrm>
            <a:off x="6702552" y="914400"/>
            <a:ext cx="4572000" cy="260604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3200" dirty="0"/>
          </a:p>
        </p:txBody>
      </p:sp>
      <p:sp>
        <p:nvSpPr>
          <p:cNvPr id="8" name="Text 4"/>
          <p:cNvSpPr/>
          <p:nvPr>
            <p:ph idx="106" type="body" hasCustomPrompt="1"/>
          </p:nvPr>
        </p:nvSpPr>
        <p:spPr>
          <a:xfrm>
            <a:off x="6702552" y="3794760"/>
            <a:ext cx="4572000" cy="260604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9" name="Text 4"/>
          <p:cNvSpPr/>
          <p:nvPr>
            <p:ph idx="107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 Visual Stacke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hasCustomPrompt="1"/>
          </p:nvPr>
        </p:nvSpPr>
        <p:spPr>
          <a:xfrm>
            <a:off x="914400" y="914400"/>
            <a:ext cx="5486400" cy="30861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  <p:sp>
        <p:nvSpPr>
          <p:cNvPr id="7" name="Text 4"/>
          <p:cNvSpPr/>
          <p:nvPr>
            <p:ph idx="105" hasCustomPrompt="1"/>
          </p:nvPr>
        </p:nvSpPr>
        <p:spPr>
          <a:xfrm>
            <a:off x="6885432" y="914400"/>
            <a:ext cx="4389120" cy="329184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  <p:sp>
        <p:nvSpPr>
          <p:cNvPr id="8" name="Text 4"/>
          <p:cNvSpPr/>
          <p:nvPr>
            <p:ph idx="106" type="body" hasCustomPrompt="1"/>
          </p:nvPr>
        </p:nvSpPr>
        <p:spPr>
          <a:xfrm>
            <a:off x="6885432" y="4389120"/>
            <a:ext cx="4389120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3200" dirty="0"/>
          </a:p>
        </p:txBody>
      </p:sp>
      <p:sp>
        <p:nvSpPr>
          <p:cNvPr id="9" name="Text 4"/>
          <p:cNvSpPr/>
          <p:nvPr>
            <p:ph idx="107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Image Text Stack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hasCustomPrompt="1"/>
          </p:nvPr>
        </p:nvSpPr>
        <p:spPr>
          <a:xfrm>
            <a:off x="2345436" y="969264"/>
            <a:ext cx="4114800" cy="3090672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  <p:sp>
        <p:nvSpPr>
          <p:cNvPr id="7" name="Text 4"/>
          <p:cNvSpPr/>
          <p:nvPr>
            <p:ph idx="105" hasCustomPrompt="1"/>
          </p:nvPr>
        </p:nvSpPr>
        <p:spPr>
          <a:xfrm>
            <a:off x="6643116" y="914400"/>
            <a:ext cx="3200400" cy="32004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  <p:sp>
        <p:nvSpPr>
          <p:cNvPr id="8" name="Text 4"/>
          <p:cNvSpPr/>
          <p:nvPr>
            <p:ph idx="106" type="body" hasCustomPrompt="1"/>
          </p:nvPr>
        </p:nvSpPr>
        <p:spPr>
          <a:xfrm>
            <a:off x="914400" y="4297680"/>
            <a:ext cx="5088636" cy="96012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3200" dirty="0"/>
          </a:p>
        </p:txBody>
      </p:sp>
      <p:sp>
        <p:nvSpPr>
          <p:cNvPr id="9" name="Text 4"/>
          <p:cNvSpPr/>
          <p:nvPr>
            <p:ph idx="107" type="body" hasCustomPrompt="1"/>
          </p:nvPr>
        </p:nvSpPr>
        <p:spPr>
          <a:xfrm>
            <a:off x="6185916" y="4297680"/>
            <a:ext cx="5088636" cy="96012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0" name="Text 4"/>
          <p:cNvSpPr/>
          <p:nvPr>
            <p:ph idx="108" type="body" hasCustomPrompt="1"/>
          </p:nvPr>
        </p:nvSpPr>
        <p:spPr>
          <a:xfrm>
            <a:off x="914400" y="5440680"/>
            <a:ext cx="5088636" cy="96012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1" name="Text 4"/>
          <p:cNvSpPr/>
          <p:nvPr>
            <p:ph idx="109" type="body" hasCustomPrompt="1"/>
          </p:nvPr>
        </p:nvSpPr>
        <p:spPr>
          <a:xfrm>
            <a:off x="6185916" y="5440680"/>
            <a:ext cx="5088636" cy="96012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2" name="Text 4"/>
          <p:cNvSpPr/>
          <p:nvPr>
            <p:ph idx="110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and Stacked Visual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097280"/>
            <a:ext cx="5029200" cy="52578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hasCustomPrompt="1"/>
          </p:nvPr>
        </p:nvSpPr>
        <p:spPr>
          <a:xfrm>
            <a:off x="6702552" y="1097280"/>
            <a:ext cx="4572000" cy="2569464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  <p:sp>
        <p:nvSpPr>
          <p:cNvPr id="17" name="Text 12"/>
          <p:cNvSpPr/>
          <p:nvPr>
            <p:ph idx="115" hasCustomPrompt="1"/>
          </p:nvPr>
        </p:nvSpPr>
        <p:spPr>
          <a:xfrm>
            <a:off x="6702552" y="3785616"/>
            <a:ext cx="4572000" cy="2569464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cal Split Text Imag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097280"/>
            <a:ext cx="4572000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914400" y="3291840"/>
            <a:ext cx="4572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7" name="Text 12"/>
          <p:cNvSpPr/>
          <p:nvPr>
            <p:ph idx="115" type="body" hasCustomPrompt="1"/>
          </p:nvPr>
        </p:nvSpPr>
        <p:spPr>
          <a:xfrm>
            <a:off x="914400" y="4389120"/>
            <a:ext cx="2194560" cy="18288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8" name="Text 12"/>
          <p:cNvSpPr/>
          <p:nvPr>
            <p:ph idx="116" type="body" hasCustomPrompt="1"/>
          </p:nvPr>
        </p:nvSpPr>
        <p:spPr>
          <a:xfrm>
            <a:off x="3291840" y="4389120"/>
            <a:ext cx="2194560" cy="18288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9" name="Text 12"/>
          <p:cNvSpPr/>
          <p:nvPr>
            <p:ph idx="117" hasCustomPrompt="1"/>
          </p:nvPr>
        </p:nvSpPr>
        <p:spPr>
          <a:xfrm>
            <a:off x="5788152" y="1097280"/>
            <a:ext cx="5486400" cy="30861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  <p:sp>
        <p:nvSpPr>
          <p:cNvPr id="20" name="Text 12"/>
          <p:cNvSpPr/>
          <p:nvPr>
            <p:ph idx="118" type="body" hasCustomPrompt="1"/>
          </p:nvPr>
        </p:nvSpPr>
        <p:spPr>
          <a:xfrm>
            <a:off x="5788152" y="4389120"/>
            <a:ext cx="5486400" cy="18288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 Left Stacked Righ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371600"/>
            <a:ext cx="5029200" cy="41148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6400800" y="1417320"/>
            <a:ext cx="4572000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7" name="Text 12"/>
          <p:cNvSpPr/>
          <p:nvPr>
            <p:ph idx="115" type="body" hasCustomPrompt="1"/>
          </p:nvPr>
        </p:nvSpPr>
        <p:spPr>
          <a:xfrm>
            <a:off x="6400800" y="3657600"/>
            <a:ext cx="4572000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ymmetrical Two Column Comparis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371600"/>
            <a:ext cx="5029200" cy="41148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6400800" y="1444752"/>
            <a:ext cx="4572000" cy="41148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width Header with 2x2 Grid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type="body" hasCustomPrompt="1"/>
          </p:nvPr>
        </p:nvSpPr>
        <p:spPr>
          <a:xfrm>
            <a:off x="914400" y="914400"/>
            <a:ext cx="10360152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3200" dirty="0"/>
          </a:p>
        </p:txBody>
      </p:sp>
      <p:sp>
        <p:nvSpPr>
          <p:cNvPr id="7" name="Text 4"/>
          <p:cNvSpPr/>
          <p:nvPr>
            <p:ph idx="105" type="body" hasCustomPrompt="1"/>
          </p:nvPr>
        </p:nvSpPr>
        <p:spPr>
          <a:xfrm>
            <a:off x="914400" y="2103120"/>
            <a:ext cx="5084064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8" name="Text 4"/>
          <p:cNvSpPr/>
          <p:nvPr>
            <p:ph idx="106" type="body" hasCustomPrompt="1"/>
          </p:nvPr>
        </p:nvSpPr>
        <p:spPr>
          <a:xfrm>
            <a:off x="6190488" y="2103120"/>
            <a:ext cx="5084064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9" name="Text 4"/>
          <p:cNvSpPr/>
          <p:nvPr>
            <p:ph idx="107" type="body" hasCustomPrompt="1"/>
          </p:nvPr>
        </p:nvSpPr>
        <p:spPr>
          <a:xfrm>
            <a:off x="914400" y="4389120"/>
            <a:ext cx="5084064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0" name="Text 4"/>
          <p:cNvSpPr/>
          <p:nvPr>
            <p:ph idx="108" type="body" hasCustomPrompt="1"/>
          </p:nvPr>
        </p:nvSpPr>
        <p:spPr>
          <a:xfrm>
            <a:off x="6190488" y="4389120"/>
            <a:ext cx="5084064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1" name="Text 4"/>
          <p:cNvSpPr/>
          <p:nvPr>
            <p:ph idx="109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cal Split Triple Stac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371600"/>
            <a:ext cx="4572000" cy="2743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6400800" y="1463040"/>
            <a:ext cx="4572000" cy="10972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7" name="Text 12"/>
          <p:cNvSpPr/>
          <p:nvPr>
            <p:ph idx="115" type="body" hasCustomPrompt="1"/>
          </p:nvPr>
        </p:nvSpPr>
        <p:spPr>
          <a:xfrm>
            <a:off x="6400800" y="2743200"/>
            <a:ext cx="4572000" cy="10972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8" name="Text 12"/>
          <p:cNvSpPr/>
          <p:nvPr>
            <p:ph idx="116" type="body" hasCustomPrompt="1"/>
          </p:nvPr>
        </p:nvSpPr>
        <p:spPr>
          <a:xfrm>
            <a:off x="6400800" y="4023360"/>
            <a:ext cx="4572000" cy="10972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rimary Triple Stac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097280"/>
            <a:ext cx="4389120" cy="52578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5943600" y="1097280"/>
            <a:ext cx="5330952" cy="1600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7" name="Text 12"/>
          <p:cNvSpPr/>
          <p:nvPr>
            <p:ph idx="115" type="body" hasCustomPrompt="1"/>
          </p:nvPr>
        </p:nvSpPr>
        <p:spPr>
          <a:xfrm>
            <a:off x="5943600" y="2926080"/>
            <a:ext cx="5330952" cy="1600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8" name="Text 12"/>
          <p:cNvSpPr/>
          <p:nvPr>
            <p:ph idx="116" type="body" hasCustomPrompt="1"/>
          </p:nvPr>
        </p:nvSpPr>
        <p:spPr>
          <a:xfrm>
            <a:off x="5943600" y="4754880"/>
            <a:ext cx="5330952" cy="1600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type="body" hasCustomPrompt="1"/>
          </p:nvPr>
        </p:nvSpPr>
        <p:spPr>
          <a:xfrm>
            <a:off x="914400" y="365760"/>
            <a:ext cx="375727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000" dirty="0"/>
          </a:p>
        </p:txBody>
      </p:sp>
      <p:sp>
        <p:nvSpPr>
          <p:cNvPr id="7" name="Text 4"/>
          <p:cNvSpPr/>
          <p:nvPr>
            <p:ph idx="105" type="body" hasCustomPrompt="1"/>
          </p:nvPr>
        </p:nvSpPr>
        <p:spPr>
          <a:xfrm>
            <a:off x="8458200" y="365760"/>
            <a:ext cx="29718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000" dirty="0"/>
          </a:p>
        </p:txBody>
      </p:sp>
      <p:sp>
        <p:nvSpPr>
          <p:cNvPr id="8" name="Text 4"/>
          <p:cNvSpPr/>
          <p:nvPr>
            <p:ph idx="106" type="title" hasCustomPrompt="1"/>
          </p:nvPr>
        </p:nvSpPr>
        <p:spPr>
          <a:xfrm>
            <a:off x="914400" y="1642262"/>
            <a:ext cx="9879178" cy="2083003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4500" dirty="0"/>
          </a:p>
        </p:txBody>
      </p:sp>
      <p:sp>
        <p:nvSpPr>
          <p:cNvPr id="9" name="Text 4"/>
          <p:cNvSpPr/>
          <p:nvPr>
            <p:ph idx="107" type="body" hasCustomPrompt="1"/>
          </p:nvPr>
        </p:nvSpPr>
        <p:spPr>
          <a:xfrm>
            <a:off x="6096305" y="4544568"/>
            <a:ext cx="5029200" cy="13716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80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ymmetrical Two Column Layou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463040"/>
            <a:ext cx="5029200" cy="41148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6400800" y="1463040"/>
            <a:ext cx="4846320" cy="45720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al Text Two Column Comparis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hasCustomPrompt="1"/>
          </p:nvPr>
        </p:nvSpPr>
        <p:spPr>
          <a:xfrm>
            <a:off x="914400" y="914400"/>
            <a:ext cx="5088636" cy="2180844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  <p:sp>
        <p:nvSpPr>
          <p:cNvPr id="7" name="Text 4"/>
          <p:cNvSpPr/>
          <p:nvPr>
            <p:ph idx="105" type="body" hasCustomPrompt="1"/>
          </p:nvPr>
        </p:nvSpPr>
        <p:spPr>
          <a:xfrm>
            <a:off x="914400" y="3278124"/>
            <a:ext cx="5088636" cy="1469441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3200" dirty="0"/>
          </a:p>
        </p:txBody>
      </p:sp>
      <p:sp>
        <p:nvSpPr>
          <p:cNvPr id="8" name="Text 4"/>
          <p:cNvSpPr/>
          <p:nvPr>
            <p:ph idx="106" type="body" hasCustomPrompt="1"/>
          </p:nvPr>
        </p:nvSpPr>
        <p:spPr>
          <a:xfrm>
            <a:off x="914400" y="4930445"/>
            <a:ext cx="5088636" cy="1470355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9" name="Text 4"/>
          <p:cNvSpPr/>
          <p:nvPr>
            <p:ph idx="107" type="body" hasCustomPrompt="1"/>
          </p:nvPr>
        </p:nvSpPr>
        <p:spPr>
          <a:xfrm>
            <a:off x="6185916" y="914400"/>
            <a:ext cx="5088636" cy="265176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0" name="Text 4"/>
          <p:cNvSpPr/>
          <p:nvPr>
            <p:ph idx="108" type="body" hasCustomPrompt="1"/>
          </p:nvPr>
        </p:nvSpPr>
        <p:spPr>
          <a:xfrm>
            <a:off x="6185916" y="3749040"/>
            <a:ext cx="5088636" cy="265176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1" name="Text 4"/>
          <p:cNvSpPr/>
          <p:nvPr>
            <p:ph idx="109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cal Stacked Three Modul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371600"/>
            <a:ext cx="4114800" cy="2743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5486400" y="1417320"/>
            <a:ext cx="5486400" cy="10972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7" name="Text 12"/>
          <p:cNvSpPr/>
          <p:nvPr>
            <p:ph idx="115" type="body" hasCustomPrompt="1"/>
          </p:nvPr>
        </p:nvSpPr>
        <p:spPr>
          <a:xfrm>
            <a:off x="5486400" y="2697480"/>
            <a:ext cx="5486400" cy="10972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8" name="Text 12"/>
          <p:cNvSpPr/>
          <p:nvPr>
            <p:ph idx="116" type="body" hasCustomPrompt="1"/>
          </p:nvPr>
        </p:nvSpPr>
        <p:spPr>
          <a:xfrm>
            <a:off x="5486400" y="3977640"/>
            <a:ext cx="5486400" cy="10972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9" name="Text 12"/>
          <p:cNvSpPr/>
          <p:nvPr>
            <p:ph idx="117" type="body" hasCustomPrompt="1"/>
          </p:nvPr>
        </p:nvSpPr>
        <p:spPr>
          <a:xfrm>
            <a:off x="914400" y="4572000"/>
            <a:ext cx="4114800" cy="13716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5029200" y="182880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7" name="Shape 5"/>
          <p:cNvSpPr/>
          <p:nvPr/>
        </p:nvSpPr>
        <p:spPr>
          <a:xfrm>
            <a:off x="5029200" y="237744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8" name="Shape 6"/>
          <p:cNvSpPr/>
          <p:nvPr/>
        </p:nvSpPr>
        <p:spPr>
          <a:xfrm>
            <a:off x="5029200" y="292608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0" y="347472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0" name="Shape 8"/>
          <p:cNvSpPr/>
          <p:nvPr/>
        </p:nvSpPr>
        <p:spPr>
          <a:xfrm>
            <a:off x="5029200" y="402336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1" name="Shape 9"/>
          <p:cNvSpPr/>
          <p:nvPr/>
        </p:nvSpPr>
        <p:spPr>
          <a:xfrm>
            <a:off x="5029200" y="457200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2" name="Shape 10"/>
          <p:cNvSpPr/>
          <p:nvPr/>
        </p:nvSpPr>
        <p:spPr>
          <a:xfrm>
            <a:off x="5029200" y="512064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3" name="Shape 11"/>
          <p:cNvSpPr/>
          <p:nvPr/>
        </p:nvSpPr>
        <p:spPr>
          <a:xfrm>
            <a:off x="5029200" y="566928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4" name="Text 12"/>
          <p:cNvSpPr/>
          <p:nvPr>
            <p:ph idx="112" type="title" hasCustomPrompt="1"/>
          </p:nvPr>
        </p:nvSpPr>
        <p:spPr>
          <a:xfrm>
            <a:off x="822960" y="1371600"/>
            <a:ext cx="3657600" cy="18288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48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5029200" y="137160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10058400" y="137160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17" name="Text 12"/>
          <p:cNvSpPr/>
          <p:nvPr>
            <p:ph idx="115" type="body" hasCustomPrompt="1"/>
          </p:nvPr>
        </p:nvSpPr>
        <p:spPr>
          <a:xfrm>
            <a:off x="5029200" y="192024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18" name="Text 12"/>
          <p:cNvSpPr/>
          <p:nvPr>
            <p:ph idx="116" type="body" hasCustomPrompt="1"/>
          </p:nvPr>
        </p:nvSpPr>
        <p:spPr>
          <a:xfrm>
            <a:off x="10058400" y="192024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19" name="Text 12"/>
          <p:cNvSpPr/>
          <p:nvPr>
            <p:ph idx="117" type="body" hasCustomPrompt="1"/>
          </p:nvPr>
        </p:nvSpPr>
        <p:spPr>
          <a:xfrm>
            <a:off x="5029200" y="246888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20" name="Text 12"/>
          <p:cNvSpPr/>
          <p:nvPr>
            <p:ph idx="118" type="body" hasCustomPrompt="1"/>
          </p:nvPr>
        </p:nvSpPr>
        <p:spPr>
          <a:xfrm>
            <a:off x="10058400" y="246888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21" name="Text 12"/>
          <p:cNvSpPr/>
          <p:nvPr>
            <p:ph idx="119" type="body" hasCustomPrompt="1"/>
          </p:nvPr>
        </p:nvSpPr>
        <p:spPr>
          <a:xfrm>
            <a:off x="5029200" y="301752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22" name="Text 12"/>
          <p:cNvSpPr/>
          <p:nvPr>
            <p:ph idx="120" type="body" hasCustomPrompt="1"/>
          </p:nvPr>
        </p:nvSpPr>
        <p:spPr>
          <a:xfrm>
            <a:off x="10058400" y="301752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23" name="Text 12"/>
          <p:cNvSpPr/>
          <p:nvPr>
            <p:ph idx="121" type="body" hasCustomPrompt="1"/>
          </p:nvPr>
        </p:nvSpPr>
        <p:spPr>
          <a:xfrm>
            <a:off x="5029200" y="356616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24" name="Text 12"/>
          <p:cNvSpPr/>
          <p:nvPr>
            <p:ph idx="122" type="body" hasCustomPrompt="1"/>
          </p:nvPr>
        </p:nvSpPr>
        <p:spPr>
          <a:xfrm>
            <a:off x="10058400" y="356616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25" name="Text 12"/>
          <p:cNvSpPr/>
          <p:nvPr>
            <p:ph idx="123" type="body" hasCustomPrompt="1"/>
          </p:nvPr>
        </p:nvSpPr>
        <p:spPr>
          <a:xfrm>
            <a:off x="5029200" y="411480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26" name="Text 12"/>
          <p:cNvSpPr/>
          <p:nvPr>
            <p:ph idx="124" type="body" hasCustomPrompt="1"/>
          </p:nvPr>
        </p:nvSpPr>
        <p:spPr>
          <a:xfrm>
            <a:off x="10058400" y="411480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27" name="Text 12"/>
          <p:cNvSpPr/>
          <p:nvPr>
            <p:ph idx="125" type="body" hasCustomPrompt="1"/>
          </p:nvPr>
        </p:nvSpPr>
        <p:spPr>
          <a:xfrm>
            <a:off x="5029200" y="466344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28" name="Text 12"/>
          <p:cNvSpPr/>
          <p:nvPr>
            <p:ph idx="126" type="body" hasCustomPrompt="1"/>
          </p:nvPr>
        </p:nvSpPr>
        <p:spPr>
          <a:xfrm>
            <a:off x="10058400" y="466344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29" name="Text 12"/>
          <p:cNvSpPr/>
          <p:nvPr>
            <p:ph idx="127" type="body" hasCustomPrompt="1"/>
          </p:nvPr>
        </p:nvSpPr>
        <p:spPr>
          <a:xfrm>
            <a:off x="5029200" y="521208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30" name="Text 12"/>
          <p:cNvSpPr/>
          <p:nvPr>
            <p:ph idx="128" type="body" hasCustomPrompt="1"/>
          </p:nvPr>
        </p:nvSpPr>
        <p:spPr>
          <a:xfrm>
            <a:off x="10058400" y="521208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type="body" hasCustomPrompt="1"/>
          </p:nvPr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800" dirty="0"/>
          </a:p>
        </p:txBody>
      </p:sp>
      <p:sp>
        <p:nvSpPr>
          <p:cNvPr id="7" name="Text 4"/>
          <p:cNvSpPr/>
          <p:nvPr>
            <p:ph idx="105" type="title" hasCustomPrompt="1"/>
          </p:nvPr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4500" dirty="0"/>
          </a:p>
        </p:txBody>
      </p:sp>
      <p:sp>
        <p:nvSpPr>
          <p:cNvPr id="8" name="Text 4"/>
          <p:cNvSpPr/>
          <p:nvPr>
            <p:ph idx="106" type="body" hasCustomPrompt="1"/>
          </p:nvPr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ymmetrical Three Column Layou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type="body" hasCustomPrompt="1"/>
          </p:nvPr>
        </p:nvSpPr>
        <p:spPr>
          <a:xfrm>
            <a:off x="914400" y="1143000"/>
            <a:ext cx="3264408" cy="5029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3200" dirty="0"/>
          </a:p>
        </p:txBody>
      </p:sp>
      <p:sp>
        <p:nvSpPr>
          <p:cNvPr id="7" name="Text 4"/>
          <p:cNvSpPr/>
          <p:nvPr>
            <p:ph idx="105" type="body" hasCustomPrompt="1"/>
          </p:nvPr>
        </p:nvSpPr>
        <p:spPr>
          <a:xfrm>
            <a:off x="4453128" y="1143000"/>
            <a:ext cx="3264408" cy="5029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8" name="Text 4"/>
          <p:cNvSpPr/>
          <p:nvPr>
            <p:ph idx="106" type="body" hasCustomPrompt="1"/>
          </p:nvPr>
        </p:nvSpPr>
        <p:spPr>
          <a:xfrm>
            <a:off x="7991856" y="1143000"/>
            <a:ext cx="3264408" cy="5029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9" name="Text 4"/>
          <p:cNvSpPr/>
          <p:nvPr>
            <p:ph idx="107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Central Content Bloc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828800"/>
            <a:ext cx="8686800" cy="347472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Quadrant Grid Layou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type="body" hasCustomPrompt="1"/>
          </p:nvPr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3200" dirty="0"/>
          </a:p>
        </p:txBody>
      </p:sp>
      <p:sp>
        <p:nvSpPr>
          <p:cNvPr id="7" name="Text 4"/>
          <p:cNvSpPr/>
          <p:nvPr>
            <p:ph idx="105" type="body" hasCustomPrompt="1"/>
          </p:nvPr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8" name="Text 4"/>
          <p:cNvSpPr/>
          <p:nvPr>
            <p:ph idx="106" type="body" hasCustomPrompt="1"/>
          </p:nvPr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9" name="Text 4"/>
          <p:cNvSpPr/>
          <p:nvPr>
            <p:ph idx="107" type="body" hasCustomPrompt="1"/>
          </p:nvPr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0" name="Text 4"/>
          <p:cNvSpPr/>
          <p:nvPr>
            <p:ph idx="108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Stacked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6245352" y="1600200"/>
            <a:ext cx="4572000" cy="10972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6245352" y="2834640"/>
            <a:ext cx="4572000" cy="2743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7" name="Text 12"/>
          <p:cNvSpPr/>
          <p:nvPr>
            <p:ph idx="115" hasCustomPrompt="1"/>
          </p:nvPr>
        </p:nvSpPr>
        <p:spPr>
          <a:xfrm>
            <a:off x="914400" y="1371600"/>
            <a:ext cx="4873752" cy="36576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cal Two Column Stacked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097280"/>
            <a:ext cx="4572000" cy="45720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6400800" y="1143000"/>
            <a:ext cx="4873752" cy="22860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7" name="Text 12"/>
          <p:cNvSpPr/>
          <p:nvPr>
            <p:ph idx="115" type="body" hasCustomPrompt="1"/>
          </p:nvPr>
        </p:nvSpPr>
        <p:spPr>
          <a:xfrm>
            <a:off x="6400800" y="3657600"/>
            <a:ext cx="4873752" cy="22860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365760"/>
            <a:ext cx="375727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arXiv:2305.14314</a:t>
            </a:r>
            <a:endParaRPr lang="en-US" sz="1000" dirty="0"/>
          </a:p>
        </p:txBody>
      </p:sp>
      <p:sp>
        <p:nvSpPr>
          <p:cNvPr id="7" name="Text 5"/>
          <p:cNvSpPr txBox="1"/>
          <p:nvPr/>
        </p:nvSpPr>
        <p:spPr>
          <a:xfrm>
            <a:off x="8458200" y="365760"/>
            <a:ext cx="29718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>
            <a:normAutofit fontScale="95000" lnSpcReduction="10000"/>
          </a:bodyPr>
          <a:lstStyle/>
          <a:p>
            <a:pPr algn="r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May 2023</a:t>
            </a:r>
            <a:endParaRPr lang="en-US" sz="1000" dirty="0"/>
          </a:p>
        </p:txBody>
      </p:sp>
      <p:sp>
        <p:nvSpPr>
          <p:cNvPr id="8" name="Text 6"/>
          <p:cNvSpPr txBox="1"/>
          <p:nvPr/>
        </p:nvSpPr>
        <p:spPr>
          <a:xfrm>
            <a:off x="914400" y="1642262"/>
            <a:ext cx="9879178" cy="2083003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QLoRA: Efficient Finetuning</a:t>
            </a:r>
            <a:endParaRPr lang="en-US" sz="4500" dirty="0"/>
          </a:p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 Quantized LLMs</a:t>
            </a:r>
            <a:endParaRPr lang="en-US" sz="4500" dirty="0"/>
          </a:p>
        </p:txBody>
      </p:sp>
      <p:sp>
        <p:nvSpPr>
          <p:cNvPr id="9" name="Text 7"/>
          <p:cNvSpPr txBox="1"/>
          <p:nvPr/>
        </p:nvSpPr>
        <p:spPr>
          <a:xfrm>
            <a:off x="6096305" y="4544568"/>
            <a:ext cx="50292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 Dettmers, Artidoro Pagnoni,</a:t>
            </a:r>
            <a:endParaRPr lang="en-US" sz="1800" dirty="0"/>
          </a:p>
          <a:p>
            <a:pPr algn="l" indent="0" marL="0">
              <a:buNone/>
            </a:pPr>
            <a:r>
              <a:rPr lang="en-US" sz="18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Ari Holtzman, Luke Zettlemoyer</a:t>
            </a:r>
            <a:endParaRPr lang="en-US" sz="1800" dirty="0"/>
          </a:p>
          <a:p>
            <a:pPr algn="l" indent="0" marL="0">
              <a:buNone/>
            </a:pPr>
            <a:endParaRPr lang="en-US" sz="1800" dirty="0"/>
          </a:p>
          <a:p>
            <a:pPr algn="l" indent="0" marL="0">
              <a:buNone/>
            </a:pPr>
            <a:r>
              <a:rPr lang="en-US" sz="18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University of Washington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QLoRA Works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097280"/>
            <a:ext cx="4572000" cy="45720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Managing Memory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 Paged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Optimizers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400800" y="1143000"/>
            <a:ext cx="4873752" cy="22860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spcAft>
                <a:spcPts val="160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Memory Problem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 AI models requires complex calculations.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Processing long sequences of text creates sudden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activity spikes. These spikes often exceed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available GPU memory, causing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Out-of-Memory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errors. This typically crashes the training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process immediately, requiring a restart.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6400800" y="3657600"/>
            <a:ext cx="4873752" cy="22860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spcAft>
                <a:spcPts val="160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Paging Solution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QLoRA employs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Paged Optimizers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via NVIDIA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Unified Memory. Like a relief valve, the system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automatically moves data to CPU RAM when the GPU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fills up. It pages data back only when needed,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preventing crashes and allowing training on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more accessible consumer-grade hardware.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2532958"/>
            <a:ext cx="5486400" cy="2258427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702552" y="914400"/>
            <a:ext cx="4572000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spcAft>
                <a:spcPts val="40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4-Bit Precision</a:t>
            </a:r>
            <a:endParaRPr lang="en-US" sz="3200" dirty="0"/>
          </a:p>
          <a:p>
            <a:pPr algn="l" indent="0" marL="0">
              <a:spcAft>
                <a:spcPts val="40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16-Bit Adapters</a:t>
            </a:r>
            <a:endParaRPr lang="en-US" sz="3200" dirty="0"/>
          </a:p>
          <a:p>
            <a:pPr algn="l" indent="0" marL="0">
              <a:spcAft>
                <a:spcPts val="40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Paged Optimizers</a:t>
            </a:r>
            <a:endParaRPr lang="en-US" sz="3200" dirty="0"/>
          </a:p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Frozen Base Model</a:t>
            </a:r>
            <a:endParaRPr lang="en-US" sz="3200" dirty="0"/>
          </a:p>
        </p:txBody>
      </p:sp>
      <p:sp>
        <p:nvSpPr>
          <p:cNvPr id="8" name="Text 5"/>
          <p:cNvSpPr/>
          <p:nvPr/>
        </p:nvSpPr>
        <p:spPr>
          <a:xfrm>
            <a:off x="6702552" y="3794760"/>
            <a:ext cx="4572000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Frozen 4-Bit Base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system compresses the huge model into a 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4-bit Transformer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It stays frozen (unchanged),</a:t>
            </a:r>
            <a:endParaRPr lang="en-US" sz="1200" dirty="0"/>
          </a:p>
          <a:p>
            <a:pPr algn="l" indent="0" marL="0">
              <a:spcAft>
                <a:spcPts val="4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serving as a stable foundation for learning.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Active Adapters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Learning happens in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16-bit Adapters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Parameter Updates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(blue arrows) only modify</a:t>
            </a:r>
            <a:endParaRPr lang="en-US" sz="1200" dirty="0"/>
          </a:p>
          <a:p>
            <a:pPr algn="l" indent="0" marL="0">
              <a:spcAft>
                <a:spcPts val="4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these small layers, saving vast computation.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Memory Management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Paging Flow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(magenta lines) moves data to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CPU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when needed. This prevents memory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overflows, enabling training on consumer GPUs.</a:t>
            </a:r>
            <a:endParaRPr lang="en-US" sz="1200" dirty="0"/>
          </a:p>
        </p:txBody>
      </p:sp>
      <p:sp>
        <p:nvSpPr>
          <p:cNvPr id="9" name="Text 6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Visualizing the QLoRA Architecture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1188" y="914400"/>
            <a:ext cx="5412824" cy="3086100"/>
          </a:xfrm>
          <a:prstGeom prst="rect">
            <a:avLst/>
          </a:prstGeom>
        </p:spPr>
      </p:pic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665" y="914400"/>
            <a:ext cx="4312655" cy="329184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885432" y="4389120"/>
            <a:ext cx="4389120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65B Model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Requires</a:t>
            </a:r>
            <a:endParaRPr lang="en-US" sz="3200" dirty="0"/>
          </a:p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45GB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VRAM</a:t>
            </a:r>
            <a:endParaRPr lang="en-US" sz="3200" dirty="0"/>
          </a:p>
        </p:txBody>
      </p:sp>
      <p:sp>
        <p:nvSpPr>
          <p:cNvPr id="9" name="Text 5"/>
          <p:cNvSpPr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 Memory Dominated by Weights, Not Adapters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1413" y="969264"/>
            <a:ext cx="4102845" cy="3090672"/>
          </a:xfrm>
          <a:prstGeom prst="rect">
            <a:avLst/>
          </a:prstGeom>
        </p:spPr>
      </p:pic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116" y="957862"/>
            <a:ext cx="3200400" cy="311347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14400" y="4297680"/>
            <a:ext cx="5088636" cy="9601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Type Efficiency</a:t>
            </a:r>
            <a:endParaRPr lang="en-US" sz="3200" dirty="0"/>
          </a:p>
        </p:txBody>
      </p:sp>
      <p:sp>
        <p:nvSpPr>
          <p:cNvPr id="9" name="Text 5"/>
          <p:cNvSpPr/>
          <p:nvPr/>
        </p:nvSpPr>
        <p:spPr>
          <a:xfrm>
            <a:off x="6185916" y="4297680"/>
            <a:ext cx="5088636" cy="9601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added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Double Quantization (DQ)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further lower memory.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teal line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shows DQ preserves full accuracy compared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the orange NF4 line. Both achieve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~0.67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accuracy scores,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proving we can save memory without degrading model quality.</a:t>
            </a:r>
            <a:endParaRPr lang="en-US" sz="1200" dirty="0"/>
          </a:p>
        </p:txBody>
      </p:sp>
      <p:sp>
        <p:nvSpPr>
          <p:cNvPr id="10" name="Text 6"/>
          <p:cNvSpPr/>
          <p:nvPr/>
        </p:nvSpPr>
        <p:spPr>
          <a:xfrm>
            <a:off x="914400" y="5440680"/>
            <a:ext cx="5088636" cy="9601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Visual 1 proves that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NormalFloat (NF4)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outperforms standard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Float4. At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2.5e11 bits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NF4 hits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~0.672 accuracy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versus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just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0.658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for Float. This gap confirms NF4 is the most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information-theoretically optimal data type available.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6185916" y="5440680"/>
            <a:ext cx="5088636" cy="9601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the RougeL chart,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4-bit QLoRA (blue)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scores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~64.7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exceeds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16-bit (orange)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baseline of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~64.4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data confirms that quantization does not sacrifice quality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while enabling training on consumer hardware.</a:t>
            </a:r>
            <a:endParaRPr lang="en-US" sz="1200" dirty="0"/>
          </a:p>
        </p:txBody>
      </p:sp>
      <p:sp>
        <p:nvSpPr>
          <p:cNvPr id="12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Efficiency of Different Data Types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03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Verifying Performance</a:t>
            </a:r>
            <a:endParaRPr lang="en-US" sz="4500" dirty="0"/>
          </a:p>
        </p:txBody>
      </p:sp>
      <p:sp>
        <p:nvSpPr>
          <p:cNvPr id="8" name="Text 6"/>
          <p:cNvSpPr/>
          <p:nvPr/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r" indent="0" marL="0">
              <a:buNone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Evaluating quantization impacts and model fidelity.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Verifying Performance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914400" y="1097280"/>
            <a:ext cx="5029200" cy="5257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Finding: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NF4 matches</a:t>
            </a:r>
            <a:endParaRPr lang="en-US" sz="3400" dirty="0"/>
          </a:p>
          <a:p>
            <a:pPr algn="l" indent="0" marL="0"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16-bit models.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PPL Scores: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Int4: 34.34</a:t>
            </a:r>
            <a:endParaRPr lang="en-US" sz="3400" dirty="0"/>
          </a:p>
          <a:p>
            <a:pPr algn="l" indent="0" marL="0"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NF4: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27.41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(Lower is best)</a:t>
            </a:r>
            <a:endParaRPr lang="en-US" sz="3400" dirty="0"/>
          </a:p>
          <a:p>
            <a:pPr algn="l" indent="0" marL="0"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Winner: NF4</a:t>
            </a:r>
            <a:endParaRPr lang="en-US" sz="3400" dirty="0"/>
          </a:p>
        </p:txBody>
      </p:sp>
      <p:pic>
        <p:nvPicPr>
          <p:cNvPr id="1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2552" y="1170584"/>
            <a:ext cx="4572000" cy="2422856"/>
          </a:xfrm>
          <a:prstGeom prst="rect">
            <a:avLst/>
          </a:prstGeom>
        </p:spPr>
      </p:pic>
      <p:pic>
        <p:nvPicPr>
          <p:cNvPr id="1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552" y="3858329"/>
            <a:ext cx="4572000" cy="242403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Language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Modeling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Perplexity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4453128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is Perplexity?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Perplexity measures a model's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uncertainty when predicting text.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lower score is better, meaning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 is confident and accurate.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Think of it like a test score where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points are penalties for errors.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Objective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compared data types to see which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 preserves the most information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when compressing large models.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7991856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Experimental Results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tested formats on the Pile dataset.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Int4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performed poorly,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 a high penalty score of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34.34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NF4 Advantage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NF4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format was superior,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achieving the best score of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27.41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beats standard Float4 (29-31)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proves that NF4 keeps models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smarter than other 4-bit methods.</a:t>
            </a:r>
            <a:endParaRPr lang="en-US" sz="1200" dirty="0"/>
          </a:p>
        </p:txBody>
      </p:sp>
      <p:sp>
        <p:nvSpPr>
          <p:cNvPr id="9" name="Text 7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Verifying Performance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Verifying Performance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097280"/>
            <a:ext cx="4572000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Scaling to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Large Models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(MMLU)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914400" y="3291840"/>
            <a:ext cx="4572000" cy="9144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MMLU benchmark tests 57 academic subjects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including math, history, and computer science.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measures general world knowledge capabilities.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914400" y="4389120"/>
            <a:ext cx="2194560" cy="1828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Scale Impact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Accuracy improves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 model size grows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from 7B to 65B.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Base LLaMA jumps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from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35.1%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(7B)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63.4%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(65B).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3291840" y="4389120"/>
            <a:ext cx="2194560" cy="1828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Top Dataset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Among datasets,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FLAN v2 yields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best results.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hits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63.9%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 65B, beating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baseline.</a:t>
            </a:r>
            <a:endParaRPr lang="en-US" sz="1400" dirty="0"/>
          </a:p>
        </p:txBody>
      </p:sp>
      <p:pic>
        <p:nvPicPr>
          <p:cNvPr id="1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3380" y="1097280"/>
            <a:ext cx="5175944" cy="3086100"/>
          </a:xfrm>
          <a:prstGeom prst="rect">
            <a:avLst/>
          </a:prstGeom>
        </p:spPr>
      </p:pic>
      <p:sp>
        <p:nvSpPr>
          <p:cNvPr id="20" name="Text 17"/>
          <p:cNvSpPr/>
          <p:nvPr/>
        </p:nvSpPr>
        <p:spPr>
          <a:xfrm>
            <a:off x="5788152" y="4389120"/>
            <a:ext cx="5486400" cy="1828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Dataset Performance Trends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compared finetuning data sources across model sizes.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Models tuned on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FLAN v2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consistently outperform others.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Interestingly,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Self-Instruct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performance dips at 13B.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Ultimately, QLoRA matches full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16-bit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performance.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validates the efficiency of the quantization method.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Verifying Performance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371600"/>
            <a:ext cx="5029200" cy="4114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 Speed and Efficiency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400800" y="1417320"/>
            <a:ext cx="4572000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Matching Precision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QLoRA allows compact models to learn as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effectively as massive ones. By tracking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learning curves, we confirm it replicates</a:t>
            </a:r>
            <a:endParaRPr lang="en-US" sz="1400" dirty="0"/>
          </a:p>
          <a:p>
            <a:pPr algn="l" indent="0" marL="0">
              <a:spcAft>
                <a:spcPts val="4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training path of full 16-bit models.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Measuring Quality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Using RougeL scores to track text similarity,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data proves QLoRA achieves full parity.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6400800" y="3657600"/>
            <a:ext cx="4572000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All-Layers Rule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crucial discovery is that adapters must be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added to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every model layer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not just some.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is vital to matching the performance</a:t>
            </a:r>
            <a:endParaRPr lang="en-US" sz="1400" dirty="0"/>
          </a:p>
          <a:p>
            <a:pPr algn="l" indent="0" marL="0">
              <a:spcAft>
                <a:spcPts val="4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 full training.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Optimized Baselines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 this setup, QLoRA creates a robust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baseline that outperforms default settings.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04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Guanaco: The State-of-</a:t>
            </a:r>
            <a:endParaRPr lang="en-US" sz="4500" dirty="0"/>
          </a:p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the-Art Chatbot</a:t>
            </a:r>
            <a:endParaRPr lang="en-US" sz="4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5029200" y="182880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7" name="Shape 5"/>
          <p:cNvSpPr/>
          <p:nvPr/>
        </p:nvSpPr>
        <p:spPr>
          <a:xfrm>
            <a:off x="5029200" y="237744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8" name="Shape 6"/>
          <p:cNvSpPr/>
          <p:nvPr/>
        </p:nvSpPr>
        <p:spPr>
          <a:xfrm>
            <a:off x="5029200" y="292608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0" y="347472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0" name="Shape 8"/>
          <p:cNvSpPr/>
          <p:nvPr/>
        </p:nvSpPr>
        <p:spPr>
          <a:xfrm>
            <a:off x="5029200" y="402336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1" name="Shape 9"/>
          <p:cNvSpPr/>
          <p:nvPr/>
        </p:nvSpPr>
        <p:spPr>
          <a:xfrm>
            <a:off x="5029200" y="457200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2" name="Shape 10"/>
          <p:cNvSpPr/>
          <p:nvPr/>
        </p:nvSpPr>
        <p:spPr>
          <a:xfrm>
            <a:off x="5029200" y="512064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3" name="Shape 11"/>
          <p:cNvSpPr/>
          <p:nvPr/>
        </p:nvSpPr>
        <p:spPr>
          <a:xfrm>
            <a:off x="5029200" y="566928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4" name="Text 12"/>
          <p:cNvSpPr/>
          <p:nvPr/>
        </p:nvSpPr>
        <p:spPr>
          <a:xfrm>
            <a:off x="822960" y="1371600"/>
            <a:ext cx="3657600" cy="1828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Table of</a:t>
            </a:r>
            <a:endParaRPr lang="en-US" sz="4800" dirty="0"/>
          </a:p>
          <a:p>
            <a:pPr algn="l" indent="0" marL="0"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Contents</a:t>
            </a:r>
            <a:endParaRPr lang="en-US" sz="4800" dirty="0"/>
          </a:p>
        </p:txBody>
      </p:sp>
      <p:sp>
        <p:nvSpPr>
          <p:cNvPr id="15" name="Text 13"/>
          <p:cNvSpPr/>
          <p:nvPr/>
        </p:nvSpPr>
        <p:spPr>
          <a:xfrm>
            <a:off x="5029200" y="137160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Introduction: The Finetuning Barrier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0058400" y="137160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029200" y="192024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QLoRA Works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0058400" y="192024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07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5029200" y="246888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Verifying Performance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0058400" y="246888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5029200" y="301752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Guanaco: The State-of-the-Art Chatbot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0058400" y="301752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5029200" y="356616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Qualitative Analysis: Strengths and Weaknesses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10058400" y="356616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5029200" y="411480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Impact and Future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10058400" y="411480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Top Result: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Guanaco 65B</a:t>
            </a:r>
            <a:endParaRPr lang="en-US" sz="3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Elo Score:</a:t>
            </a:r>
            <a:endParaRPr lang="en-US" sz="3200" dirty="0"/>
          </a:p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1022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Ranked #2</a:t>
            </a:r>
            <a:endParaRPr lang="en-US" sz="3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Behind Only</a:t>
            </a:r>
            <a:endParaRPr lang="en-US" sz="3200" dirty="0"/>
          </a:p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GPT-4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(1348)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4453128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Rating Method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evaluated models using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Elo ratings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standard system used in chess games.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Models competed in tournament matches,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GPT-4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acting as the judge.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Top Performance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Guanaco 65B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model achieved a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remarkable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score of 1022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secured the second-best position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overall, ranking just below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GPT-4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which scored 1348.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Quality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High-quality data was more vital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than massive dataset size.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7991856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Victories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Guanaco 65B outperformed renowned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models like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ChatGPT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(966) and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Vicuna 13B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(974) in the tournament.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Efficiency Wins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Our largest model reaches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99.3%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 ChatGPT's performance level 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Vicuna benchmark.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Even the smaller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Guanaco 33B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 (992) beat ChatGPT.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Cost Effective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result closes the gap between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 models and proprietary giants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while using standard hardware.</a:t>
            </a:r>
            <a:endParaRPr lang="en-US" sz="1200" dirty="0"/>
          </a:p>
        </p:txBody>
      </p:sp>
      <p:sp>
        <p:nvSpPr>
          <p:cNvPr id="9" name="Text 7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Guanaco: The State-of-the-Art Chatbot</a:t>
            </a:r>
            <a:endParaRPr lang="en-US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Guanaco: The State-of-the-Art Chatbot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097280"/>
            <a:ext cx="4572000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Vicuna Benchmark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914400" y="3291840"/>
            <a:ext cx="4572000" cy="9144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evaluated models using 80 diverse prompts to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compare quality directly against ChatGPT. Scores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reflect relative performance percentages.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914400" y="4389120"/>
            <a:ext cx="2194560" cy="1828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Top Performance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Guanaco 65B hits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99.3%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 ChatGPT's quality.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outperforms the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Alpaca model (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70.7%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)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by a massive margin.</a:t>
            </a:r>
            <a:endParaRPr lang="en-US" sz="1400" dirty="0"/>
          </a:p>
        </p:txBody>
      </p:sp>
      <p:sp>
        <p:nvSpPr>
          <p:cNvPr id="18" name="Text 16"/>
          <p:cNvSpPr txBox="1"/>
          <p:nvPr/>
        </p:nvSpPr>
        <p:spPr>
          <a:xfrm>
            <a:off x="3291840" y="4389120"/>
            <a:ext cx="2194560" cy="1828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Efficiency Wins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33B model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achieves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97.8%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quality vs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ChatGPT. It uses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just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GB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memory,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fitting on consumer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graphics cards.</a:t>
            </a:r>
            <a:endParaRPr lang="en-US" sz="1400" dirty="0"/>
          </a:p>
        </p:txBody>
      </p:sp>
      <p:pic>
        <p:nvPicPr>
          <p:cNvPr id="1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22948" y="1097280"/>
            <a:ext cx="5216808" cy="3086100"/>
          </a:xfrm>
          <a:prstGeom prst="rect">
            <a:avLst/>
          </a:prstGeom>
        </p:spPr>
      </p:pic>
      <p:sp>
        <p:nvSpPr>
          <p:cNvPr id="20" name="Text 17"/>
          <p:cNvSpPr/>
          <p:nvPr/>
        </p:nvSpPr>
        <p:spPr>
          <a:xfrm>
            <a:off x="5788152" y="4389120"/>
            <a:ext cx="5486400" cy="1828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Broader Market Comparison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While GPT-4 leads with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114.5%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Guanaco proves that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efficient 4-bit models can rival commercial giants. The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Guanaco 7B model (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87.0%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 even beats larger 13B models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like Alpaca and FLAN v2. This validates that quantization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preserves reasoning capabilities while reducing costs.</a:t>
            </a:r>
            <a:endParaRPr lang="en-US" sz="1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2539912"/>
            <a:ext cx="5486400" cy="224452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702552" y="914400"/>
            <a:ext cx="4572000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GPT-4 Ranks 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#1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Guanaco-65B is 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#2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Beats ChatGPT-3.5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&amp; AI Judges</a:t>
            </a:r>
            <a:endParaRPr lang="en-US" sz="3200" dirty="0"/>
          </a:p>
        </p:txBody>
      </p:sp>
      <p:sp>
        <p:nvSpPr>
          <p:cNvPr id="8" name="Text 5"/>
          <p:cNvSpPr/>
          <p:nvPr/>
        </p:nvSpPr>
        <p:spPr>
          <a:xfrm>
            <a:off x="6702552" y="3794760"/>
            <a:ext cx="4572000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Tournament Setup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Models battled on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Vicuna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 Assistant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datasets.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Judges included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raters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GPT-4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automation.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Top Performers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GPT-4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dominated with a consistent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Median Rank of 1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Guanaco-65B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claimed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Rank 2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beating ChatGPT-3.5.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hit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1023 Elo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(Human) vs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916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for ChatGPT-3.5.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Guanaco-33B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also performed strongly with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Median Rank 4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Judge Disagreement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Humans ranked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Guanaco-7B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at #3, while GPT-4 gave it #8.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suggests machines favor different traits 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than humans.</a:t>
            </a:r>
            <a:endParaRPr lang="en-US" sz="1200" dirty="0"/>
          </a:p>
        </p:txBody>
      </p:sp>
      <p:sp>
        <p:nvSpPr>
          <p:cNvPr id="9" name="Text 6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Guanaco: The State-of-the-Art Chatbot</a:t>
            </a:r>
            <a:endParaRPr lang="en-US" sz="1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Guanaco: The State-of-the-Art Chatbot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371600"/>
            <a:ext cx="5029200" cy="4114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vs.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Automated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Evaluation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400800" y="1444752"/>
            <a:ext cx="4572000" cy="4114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 AI Judge AI?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Researchers validated if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GPT-4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can reliably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evaluate other chatbots. They found it largely</a:t>
            </a:r>
            <a:endParaRPr lang="en-US" sz="14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agrees with humans on the final rankings.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Measuring Agreement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raters only show moderate agreement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Fleiss kappa = 0.42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). Yet,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 the system level,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GPT-4 and humans correlate well (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 = 0.55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Bias &amp; Reliability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Automated judging has biases. GPT-4 favors its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own outputs with a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20% higher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win probability.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also prefers answers that appear first.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Despite this, it is a valid, cheap alternative.</a:t>
            </a:r>
            <a:endParaRPr lang="en-US" sz="1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Guanaco: The State-of-the-Art Chatbot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097280"/>
            <a:ext cx="4572000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Pairwise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Judgment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Analysis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914400" y="3291840"/>
            <a:ext cx="4572000" cy="9144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GPT-4 evaluates system quality using aggregated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pairwise judgments. The metric calculates the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net win rate: (Wins - Losses) / Total Matches.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914400" y="4389120"/>
            <a:ext cx="2194560" cy="1828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spcAft>
                <a:spcPts val="140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Top Performance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Guanaco 65B secures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positive win rates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against all tested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models, with a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0.19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score over Vicuna.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3291840" y="4389120"/>
            <a:ext cx="2194560" cy="1828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spcAft>
                <a:spcPts val="140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Commercial Wins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outperforms the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ChatGPT-3.5 Turbo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baseline by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0.16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dominates Bard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by a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0.72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margin.</a:t>
            </a:r>
            <a:endParaRPr lang="en-US" sz="1400" dirty="0"/>
          </a:p>
        </p:txBody>
      </p:sp>
      <p:pic>
        <p:nvPicPr>
          <p:cNvPr id="1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02473" y="1097280"/>
            <a:ext cx="4857757" cy="3086100"/>
          </a:xfrm>
          <a:prstGeom prst="rect">
            <a:avLst/>
          </a:prstGeom>
        </p:spPr>
      </p:pic>
      <p:sp>
        <p:nvSpPr>
          <p:cNvPr id="20" name="Text 17"/>
          <p:cNvSpPr/>
          <p:nvPr/>
        </p:nvSpPr>
        <p:spPr>
          <a:xfrm>
            <a:off x="5788152" y="4389120"/>
            <a:ext cx="5486400" cy="1828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spcAft>
                <a:spcPts val="140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Consistent Quality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data reveals a clear hierarchy where even the smaller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Guanaco 33B model surpasses commercial baselines. It beats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ChatGPT-3.5 by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0.10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 Bard by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0.51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proving that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4-bit quantization does not compromise generation quality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compared to full-precision training methods.</a:t>
            </a:r>
            <a:endParaRPr lang="en-US" sz="1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05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Qualitative Analysis:</a:t>
            </a:r>
            <a:endParaRPr lang="en-US" sz="4500" dirty="0"/>
          </a:p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Strengths &amp; Weaknesses</a:t>
            </a:r>
            <a:endParaRPr lang="en-US" sz="4500" dirty="0"/>
          </a:p>
        </p:txBody>
      </p:sp>
      <p:sp>
        <p:nvSpPr>
          <p:cNvPr id="8" name="Text 6"/>
          <p:cNvSpPr/>
          <p:nvPr/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r" indent="0" marL="0">
              <a:buNone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Evaluating generation quality, coherence, and factual accuracy of QLoRA models compared to full finetuning baselines.</a:t>
            </a:r>
            <a:endParaRPr lang="en-US" sz="1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914400"/>
            <a:ext cx="10360152" cy="9144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Success: Factual Recall Capabilities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914400" y="2103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Defining Factual Recall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Factual recall measures a model's ability to retrieve specific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real-world knowledge from its training. For standard questions,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Guanaco model shows strong performance. It consistently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provides accurate answers to common queries, suggesting that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compression process (quantization) does not erase key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information stored in the model's parameters.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6190488" y="2103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 Success Case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test reliability, researchers ask standard questions like: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"What is the capital of Zambia?" All models consistently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generated the correct answer: "The capital of Zambia is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Lusaka." This proves that for well-represented data,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finetuning process maintains high accuracy.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914400" y="4389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Reliability Limit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 degrades when facing obscure trivia. Instead of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admitting it does not know, the model becomes unreliable yet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remains confident. This behavior is called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hallucination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model invents plausible-sounding but factually incorrect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details, creating a mix of truth and fiction that can be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misleading for users.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6190488" y="4389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Anatomy of a Failure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When asked about the obscure song "I'll Keep the Lovelight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Burning," Guanaco falsely credited Al Jolson. It claimed 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was born in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1886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which is true for Jolson, but he did not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popularize that song. The model correctly retrieved the person's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birthday but hallucinated the connection to the song.</a:t>
            </a:r>
            <a:endParaRPr lang="en-US" sz="1200" dirty="0"/>
          </a:p>
        </p:txBody>
      </p:sp>
      <p:sp>
        <p:nvSpPr>
          <p:cNvPr id="11" name="Text 9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Qualitative Analysis: Strengths and Weaknesses</a:t>
            </a:r>
            <a:endParaRPr lang="en-US" sz="1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Qualitative Analysis: Strengths and Weaknesses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371600"/>
            <a:ext cx="4572000" cy="2743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Failure: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Mathematical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Reasoning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400800" y="146304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Limitation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Mathematics is a major weakness for Guanaco.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Like a student, it struggles to solve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problems unless it shows step-by-step work.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6400800" y="274320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Specific Failure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When asked to factorize 1833, the model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fails completely. It cannot identify the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correct factors of 3, 17, and 43.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6400800" y="402336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Confidently Wrong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model made two errors: it called 1833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prime, then gave a math formula that equals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306. It was confident but totally incorrect.</a:t>
            </a:r>
            <a:endParaRPr lang="en-US" sz="1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Qualitative Analysis: Strengths and Weaknesses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097280"/>
            <a:ext cx="4389120" cy="5257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Strength: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Theory of Mind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5943600" y="1097280"/>
            <a:ext cx="5330952" cy="1600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Defining the Concept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Theory of Mind is the capacity to understand that others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have independent beliefs. Surprisingly, the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Guanaco model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displays strong skills in this area, accurately tracking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knowledge states in complex scenarios.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5943600" y="2926080"/>
            <a:ext cx="5330952" cy="1600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Social Reasoning Test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When an item is secretly moved, the model correctly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predicts a person will look in the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original location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understands the person does not know the item moved,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simulating human-like social perspective taking.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5943600" y="4754880"/>
            <a:ext cx="5330952" cy="1600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Reliability Issues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Despite these wins, inferences remain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unreliable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model sometimes invents illogical reasons for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actions, such as assuming characters have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impossible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knowledge of events they did not witness.</a:t>
            </a:r>
            <a:endParaRPr lang="en-US" sz="1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Qualitative Analysis: Strengths and Weaknesses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463040"/>
            <a:ext cx="5029200" cy="4114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Resisting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Misinformation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400800" y="1463040"/>
            <a:ext cx="4846320" cy="45720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Handling Leading Questions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Large language models can sometimes be tricked by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questions containing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false premises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Guanaco shows</a:t>
            </a:r>
            <a:endParaRPr lang="en-US" sz="1400" dirty="0"/>
          </a:p>
          <a:p>
            <a:pPr algn="l" indent="0" marL="0">
              <a:spcAft>
                <a:spcPts val="13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surprising resistance to this manipulation.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Real-World Test Case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one test, a user asked how scientists confirmed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earth is flat. The prompt falsely implied that</a:t>
            </a:r>
            <a:endParaRPr lang="en-US" sz="1400" dirty="0"/>
          </a:p>
          <a:p>
            <a:pPr algn="l" indent="0" marL="0">
              <a:spcAft>
                <a:spcPts val="13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peer-reviewed proof exists for this claim.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Model's Correction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Instead of hallucinating a fake explanation, the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 corrected the user. It stated the earth is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spherical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 cited scientific consensus.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This Matters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model prioritizes factual accuracy over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following user instructions to validate falsehoods.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identifies the premise as a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conspiracy theory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01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Introduction:</a:t>
            </a:r>
            <a:endParaRPr lang="en-US" sz="4500" dirty="0"/>
          </a:p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Finetuning Barrier</a:t>
            </a:r>
            <a:endParaRPr lang="en-US" sz="45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930154"/>
            <a:ext cx="5088636" cy="2149337"/>
          </a:xfrm>
          <a:prstGeom prst="rect">
            <a:avLst/>
          </a:prstGeom>
        </p:spPr>
      </p:pic>
      <p:sp>
        <p:nvSpPr>
          <p:cNvPr id="7" name="Text 4"/>
          <p:cNvSpPr txBox="1"/>
          <p:nvPr/>
        </p:nvSpPr>
        <p:spPr>
          <a:xfrm>
            <a:off x="914400" y="3278124"/>
            <a:ext cx="5088636" cy="1469441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Bias and Social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Alignment</a:t>
            </a:r>
            <a:endParaRPr lang="en-US" sz="3200" dirty="0"/>
          </a:p>
        </p:txBody>
      </p:sp>
      <p:sp>
        <p:nvSpPr>
          <p:cNvPr id="8" name="Text 5"/>
          <p:cNvSpPr/>
          <p:nvPr/>
        </p:nvSpPr>
        <p:spPr>
          <a:xfrm>
            <a:off x="914400" y="4930445"/>
            <a:ext cx="5088636" cy="1470355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Insight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Finetuning on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OASST1 dataset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significantly reduces</a:t>
            </a:r>
            <a:endParaRPr lang="en-US" sz="1200" dirty="0"/>
          </a:p>
          <a:p>
            <a:pPr algn="l" indent="0" marL="0">
              <a:spcAft>
                <a:spcPts val="4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inherent biases found in the base LLaMA model.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Future Research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While results are promising, it is unclear if this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generalizes to all types of bias beyond this test.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6185916" y="914400"/>
            <a:ext cx="5088636" cy="265176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Understanding the Metrics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study evaluates bias using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CrowS dataset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This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measures how likely a model is to generate biased</a:t>
            </a:r>
            <a:endParaRPr lang="en-US" sz="1200" dirty="0"/>
          </a:p>
          <a:p>
            <a:pPr algn="l" indent="0" marL="0">
              <a:spcAft>
                <a:spcPts val="4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sequences compared to neutral ones across nine categories.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to Read Scores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lower score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indicates better performance and less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bias. The scores represent the percentage of times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 preferred a stereotypical sentence over a less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stereotypical one. Lower is safer.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6185916" y="3749040"/>
            <a:ext cx="5088636" cy="265176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Comparative Results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Guanaco-65B achieved a remarkable average score of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43.5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significantly outperforming the base LLaMA-65B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 which scored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66.6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Specific Reductions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Bias scores dropped sharply in key sensitive areas.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Religion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improved from 79.0 to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38.7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Gender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bias fell from 70.6 to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47.5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Nationality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bias decreased from 64.2 to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32.4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</p:txBody>
      </p:sp>
      <p:sp>
        <p:nvSpPr>
          <p:cNvPr id="11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Qualitative Analysis: Strengths and Weaknesses</a:t>
            </a:r>
            <a:endParaRPr lang="en-US" sz="1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06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Impact and Future</a:t>
            </a:r>
            <a:endParaRPr lang="en-US" sz="4500" dirty="0"/>
          </a:p>
        </p:txBody>
      </p:sp>
      <p:sp>
        <p:nvSpPr>
          <p:cNvPr id="8" name="Text 6"/>
          <p:cNvSpPr/>
          <p:nvPr/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r" indent="0" marL="0">
              <a:buNone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Democratizing Access to LLM Fine-Tuning</a:t>
            </a:r>
            <a:endParaRPr lang="en-US" sz="1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Impact and Future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371600"/>
            <a:ext cx="4114800" cy="2743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Quality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vs. Data Size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5486400" y="1417320"/>
            <a:ext cx="54864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Quality Over Quantity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Research confirms that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quality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matters far more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than mere volume. The suitability of the training data is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decisive factor for model performance.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5486400" y="2697480"/>
            <a:ext cx="54864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Small vs. Large Data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tiny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9k sample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dataset (OASST1) actually outperformed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massive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450k sample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dataset (FLAN v2). Bigger is not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always better for teaching specific skills like chatting.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5486400" y="3977640"/>
            <a:ext cx="54864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Benchmarks vs. Reality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 scores on academic tests (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MMLU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 do not guarantee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good chatbot. Training for one metric often fails to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translate to others. Suitability determines success.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914400" y="4572000"/>
            <a:ext cx="41148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Impact Gap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Increasing dataset size adds only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0.5 pts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Changing the dataset source adds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8.0 pts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source material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drives the results.</a:t>
            </a:r>
            <a:endParaRPr lang="en-US" sz="1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Democratizing AI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Research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Closing the Resource Gap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QLoRA acts as an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equalizing factor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for research. It allows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small teams to finetune huge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33 billion parameter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models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 a single consumer GPU. This breaks the monopoly of big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 companies, giving universities and individuals access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state-of-the-art tools previously out of reach.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Mobile AI Potential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Efficiency gains allow AI training on phones. We estimate an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iPhone 12 Plus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could process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million tokens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per night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while charging. This enables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privacy-preserving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usage,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where users own and manage their data locally instead of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sending sensitive information to the cloud.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Independent Auditing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Widespread access is safer than centralized control. When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powerful AI is held only by corporations, it cannot be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audited. QLoRA enables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independent analysis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allowing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researchers to inspect code and models. This transparency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helps detect bias and harmful behaviors.</a:t>
            </a:r>
            <a:endParaRPr lang="en-US" sz="1200" dirty="0"/>
          </a:p>
        </p:txBody>
      </p:sp>
      <p:sp>
        <p:nvSpPr>
          <p:cNvPr id="10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Impact and Future</a:t>
            </a:r>
            <a:endParaRPr lang="en-US" sz="1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Impact and Future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828800"/>
            <a:ext cx="8686800" cy="34747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Potential for Mobile Deployment</a:t>
            </a:r>
            <a:endParaRPr lang="en-US" sz="3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Impact and Future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097280"/>
            <a:ext cx="4572000" cy="45720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Limitations and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 Questions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400800" y="1143000"/>
            <a:ext cx="4873752" cy="22860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Scale &amp; Benchmarks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QLoRA matches performance of standard training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methods for smaller models. However, we could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not confirm this for massive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33B and 65B models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due to the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immense computational costs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involved.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Evaluation Scope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Testing focused on specific datasets like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MMLU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Vicuna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We still need to verify results on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broader benchmarks to ensure universal success.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6400800" y="3657600"/>
            <a:ext cx="4873752" cy="22860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Automated Bias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Using AI like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GPT-4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grade other AI models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 efficient but risky. It may favor its own style,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potentially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steering research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 one direction.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Future Precision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only tested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4-bit quantization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Future work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should explore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3-bit models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or different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adapters to find the best efficiency trade-offs.</a:t>
            </a:r>
            <a:endParaRPr lang="en-US" sz="1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914400"/>
            <a:ext cx="10360152" cy="9144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Summary of QLoRA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914400" y="2103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Unprecedented Efficiency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Finetuning large models typically demands massive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computing power. QLoRA enables training a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65B parameter model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on a single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48GB GPU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preserves full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16-bit performance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while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drastically cutting hardware costs.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6190488" y="2103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Three Key Innovations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method uses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4-bit NormalFloat (NF4)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optimize storage. It applies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Double Quantization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further reduce the memory footprint.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Paged Optimizers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prevent memory spikes during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training process to ensure stability.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914400" y="4389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Guanaco Performance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Guanaco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model family outperforms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open-source baselines. It achieves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99.3%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 ChatGPT's performance level on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Vicuna benchmark. Training takes just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 hours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on a single standard GPU.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6190488" y="4389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Broad Accessibility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QLoRA allows small teams to compete with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large corporations. It enables training on an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iPhone 12 Plus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processing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million tokens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nightly. This paves the way for private,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on-device AI tuning and development.</a:t>
            </a:r>
            <a:endParaRPr lang="en-US" sz="1200" dirty="0"/>
          </a:p>
        </p:txBody>
      </p:sp>
      <p:sp>
        <p:nvSpPr>
          <p:cNvPr id="11" name="Text 9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Impact and Future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780 GB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Memory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Required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65B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Models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4453128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Finetuning Hurdle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Finetuning adapts pre-trained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LLMs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specific tasks or behaviors.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However, this process is extremely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expensive for large models.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Memory Barrier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 16-bit training of a 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65B model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requires over 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780 GB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of GPU memory to run.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massive footprint normally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causes training to crash 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 hardware.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7991856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Accessibility Crisis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 hardware costs limit advanced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research to massive tech companies.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Most scientists cannot afford the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supercomputers needed for LLMs.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QLoRA Goal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must reduce memory needs without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sacrificing model performance.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QLoRA lowers the requirement to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&lt;48 GB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enabling training on a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single GPU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 just 24 hours.</a:t>
            </a:r>
            <a:endParaRPr lang="en-US" sz="1200" dirty="0"/>
          </a:p>
        </p:txBody>
      </p:sp>
      <p:sp>
        <p:nvSpPr>
          <p:cNvPr id="9" name="Text 7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High Cost of Large Language Models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Introduction: The Finetuning Barrier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914400" y="1828800"/>
            <a:ext cx="8686800" cy="34747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QLoRA</a:t>
            </a: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(Quantized Low Rank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Adapters) makes AI accessible.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Finetune huge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65B models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 one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48GB GPU</a:t>
            </a: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(from &gt;780GB).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Uses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4-bit precision</a:t>
            </a: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match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16-bit performance</a:t>
            </a: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3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Guanaco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Breakthrough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Guanaco Family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Using the QLoRA method, the team created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Guanaco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family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 models. These models represent a major leap in AI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accessibility. They allow huge systems to be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finetuned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(customized) on standard hardware rather than requiring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massive supercomputers. This approach reduces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barrier to entry for advanced research.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Rivaling ChatGPT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largest Guanaco model reached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99.3%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of ChatGPT's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 level on the Vicuna benchmark. It outperforms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previous open-source models, effectively closing the gap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 proprietary giants. This level of quality was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previously thought impossible for compressed 4-bit models.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Unprecedented Speed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result was achieved with only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 hours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of finetuning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 a single professional GPU. Even the smallest model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(7B parameters) requires just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GB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of memory yet beats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larger 26 GB models. This efficiency makes top-tier AI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 accessible to researchers with limited hardware.</a:t>
            </a:r>
            <a:endParaRPr lang="en-US" sz="1200" dirty="0"/>
          </a:p>
        </p:txBody>
      </p:sp>
      <p:sp>
        <p:nvSpPr>
          <p:cNvPr id="10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Introduction: The Finetuning Barrier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02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QLoRA Works</a:t>
            </a:r>
            <a:endParaRPr lang="en-US" sz="4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QLoRA Works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6245352" y="160020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NF4 Performance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245352" y="2834640"/>
            <a:ext cx="4572000" cy="2743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Findings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Using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4-bit NormalFloat (NF4)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the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models achieve high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Elo scores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Guanaco 65B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reaches 1022 Elo,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surpassing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ChatGPT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(966).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Size vs. Accuracy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 scales with size: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Guanaco 33B (992) and 13B (916)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remain competitive. The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7B model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uses just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GB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memory to score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879, showing NF4's efficiency.</a:t>
            </a:r>
            <a:endParaRPr lang="en-US" sz="1400" dirty="0"/>
          </a:p>
        </p:txBody>
      </p:sp>
      <p:pic>
        <p:nvPicPr>
          <p:cNvPr id="1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1486564"/>
            <a:ext cx="4873752" cy="34276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QLoRA Works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914400" y="1828800"/>
            <a:ext cx="8686800" cy="34747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Innovation: Double Quantization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Compresses scale constants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Saves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0.37 bits</a:t>
            </a: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per param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(~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GB</a:t>
            </a: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on 65B models)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 performance loss</a:t>
            </a: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3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QLoRA: Efficient Finetuning of Quantized LLMs</dc:title>
  <dc:subject>PptxGenJS Presentation</dc:subject>
  <dc:creator>LineDot AI</dc:creator>
  <cp:lastModifiedBy>LineDot AI</cp:lastModifiedBy>
  <cp:revision>1</cp:revision>
  <dcterms:created xsi:type="dcterms:W3CDTF">2026-01-19T11:56:18Z</dcterms:created>
  <dcterms:modified xsi:type="dcterms:W3CDTF">2026-01-19T11:56:18Z</dcterms:modified>
</cp:coreProperties>
</file>