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notesMasterIdLst>
    <p:notesMasterId r:id="rId31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width Header with 2x2 Grid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/>
          <p:nvPr>
            <p:ph idx="104" type="body" hasCustomPrompt="1"/>
          </p:nvPr>
        </p:nvSpPr>
        <p:spPr>
          <a:xfrm>
            <a:off x="914400" y="914400"/>
            <a:ext cx="10360152" cy="9144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3200" dirty="0"/>
          </a:p>
        </p:txBody>
      </p:sp>
      <p:sp>
        <p:nvSpPr>
          <p:cNvPr id="7" name="Text 4"/>
          <p:cNvSpPr/>
          <p:nvPr>
            <p:ph idx="105" type="body" hasCustomPrompt="1"/>
          </p:nvPr>
        </p:nvSpPr>
        <p:spPr>
          <a:xfrm>
            <a:off x="914400" y="2103120"/>
            <a:ext cx="5084064" cy="201168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8" name="Text 4"/>
          <p:cNvSpPr/>
          <p:nvPr>
            <p:ph idx="106" type="body" hasCustomPrompt="1"/>
          </p:nvPr>
        </p:nvSpPr>
        <p:spPr>
          <a:xfrm>
            <a:off x="6190488" y="2103120"/>
            <a:ext cx="5084064" cy="201168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9" name="Text 4"/>
          <p:cNvSpPr/>
          <p:nvPr>
            <p:ph idx="107" type="body" hasCustomPrompt="1"/>
          </p:nvPr>
        </p:nvSpPr>
        <p:spPr>
          <a:xfrm>
            <a:off x="914400" y="4389120"/>
            <a:ext cx="5084064" cy="201168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10" name="Text 4"/>
          <p:cNvSpPr/>
          <p:nvPr>
            <p:ph idx="108" type="body" hasCustomPrompt="1"/>
          </p:nvPr>
        </p:nvSpPr>
        <p:spPr>
          <a:xfrm>
            <a:off x="6190488" y="4389120"/>
            <a:ext cx="5084064" cy="201168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11" name="Text 4"/>
          <p:cNvSpPr/>
          <p:nvPr>
            <p:ph idx="109" type="body" hasCustomPrompt="1"/>
          </p:nvPr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120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Quadrant Grid Layou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/>
          <p:nvPr>
            <p:ph idx="104" type="body" hasCustomPrompt="1"/>
          </p:nvPr>
        </p:nvSpPr>
        <p:spPr>
          <a:xfrm>
            <a:off x="914400" y="914400"/>
            <a:ext cx="4951476" cy="260604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3200" dirty="0"/>
          </a:p>
        </p:txBody>
      </p:sp>
      <p:sp>
        <p:nvSpPr>
          <p:cNvPr id="7" name="Text 4"/>
          <p:cNvSpPr/>
          <p:nvPr>
            <p:ph idx="105" type="body" hasCustomPrompt="1"/>
          </p:nvPr>
        </p:nvSpPr>
        <p:spPr>
          <a:xfrm>
            <a:off x="6323076" y="914400"/>
            <a:ext cx="4951476" cy="260604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8" name="Text 4"/>
          <p:cNvSpPr/>
          <p:nvPr>
            <p:ph idx="106" type="body" hasCustomPrompt="1"/>
          </p:nvPr>
        </p:nvSpPr>
        <p:spPr>
          <a:xfrm>
            <a:off x="914400" y="3794760"/>
            <a:ext cx="4951476" cy="260604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9" name="Text 4"/>
          <p:cNvSpPr/>
          <p:nvPr>
            <p:ph idx="107" type="body" hasCustomPrompt="1"/>
          </p:nvPr>
        </p:nvSpPr>
        <p:spPr>
          <a:xfrm>
            <a:off x="6323076" y="3794760"/>
            <a:ext cx="4951476" cy="260604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10" name="Text 4"/>
          <p:cNvSpPr/>
          <p:nvPr>
            <p:ph idx="108" type="body" hasCustomPrompt="1"/>
          </p:nvPr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1200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Image with Nested Tex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Shape 4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7" name="Shape 5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8" name="Shape 6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9" name="Shape 7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0" name="Shape 8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1" name="Shape 9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2" name="Shape 10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3" name="Shape 11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4" name="Text 12"/>
          <p:cNvSpPr/>
          <p:nvPr>
            <p:ph idx="112" type="body" hasCustomPrompt="1"/>
          </p:nvPr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15" name="Text 12"/>
          <p:cNvSpPr/>
          <p:nvPr>
            <p:ph idx="113" hasCustomPrompt="1"/>
          </p:nvPr>
        </p:nvSpPr>
        <p:spPr>
          <a:xfrm>
            <a:off x="914400" y="1097280"/>
            <a:ext cx="3840480" cy="525780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dirty="0"/>
            </a:lvl1pPr>
          </a:lstStyle>
          <a:p>
            <a:pPr indent="0" marL="0">
              <a:buNone/>
            </a:pPr>
            <a:endParaRPr lang="en-US" dirty="0"/>
          </a:p>
        </p:txBody>
      </p:sp>
      <p:sp>
        <p:nvSpPr>
          <p:cNvPr id="16" name="Text 12"/>
          <p:cNvSpPr/>
          <p:nvPr>
            <p:ph idx="114" type="body" hasCustomPrompt="1"/>
          </p:nvPr>
        </p:nvSpPr>
        <p:spPr>
          <a:xfrm>
            <a:off x="5303520" y="1463040"/>
            <a:ext cx="5669280" cy="164592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3400" dirty="0"/>
          </a:p>
        </p:txBody>
      </p:sp>
      <p:sp>
        <p:nvSpPr>
          <p:cNvPr id="17" name="Text 12"/>
          <p:cNvSpPr/>
          <p:nvPr>
            <p:ph idx="115" type="body" hasCustomPrompt="1"/>
          </p:nvPr>
        </p:nvSpPr>
        <p:spPr>
          <a:xfrm>
            <a:off x="5303520" y="3474720"/>
            <a:ext cx="2743200" cy="274320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1400" dirty="0"/>
          </a:p>
        </p:txBody>
      </p:sp>
      <p:sp>
        <p:nvSpPr>
          <p:cNvPr id="18" name="Text 12"/>
          <p:cNvSpPr/>
          <p:nvPr>
            <p:ph idx="116" type="body" hasCustomPrompt="1"/>
          </p:nvPr>
        </p:nvSpPr>
        <p:spPr>
          <a:xfrm>
            <a:off x="8412480" y="3474720"/>
            <a:ext cx="2743200" cy="274320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1400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symmetrical Split Text Imag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Shape 4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7" name="Shape 5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8" name="Shape 6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9" name="Shape 7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0" name="Shape 8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1" name="Shape 9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2" name="Shape 10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3" name="Shape 11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4" name="Text 12"/>
          <p:cNvSpPr/>
          <p:nvPr>
            <p:ph idx="112" type="body" hasCustomPrompt="1"/>
          </p:nvPr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15" name="Text 12"/>
          <p:cNvSpPr/>
          <p:nvPr>
            <p:ph idx="113" type="body" hasCustomPrompt="1"/>
          </p:nvPr>
        </p:nvSpPr>
        <p:spPr>
          <a:xfrm>
            <a:off x="914400" y="1097280"/>
            <a:ext cx="4572000" cy="201168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3400" dirty="0"/>
          </a:p>
        </p:txBody>
      </p:sp>
      <p:sp>
        <p:nvSpPr>
          <p:cNvPr id="16" name="Text 12"/>
          <p:cNvSpPr/>
          <p:nvPr>
            <p:ph idx="114" type="body" hasCustomPrompt="1"/>
          </p:nvPr>
        </p:nvSpPr>
        <p:spPr>
          <a:xfrm>
            <a:off x="914400" y="3291840"/>
            <a:ext cx="4572000" cy="91440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1400" dirty="0"/>
          </a:p>
        </p:txBody>
      </p:sp>
      <p:sp>
        <p:nvSpPr>
          <p:cNvPr id="17" name="Text 12"/>
          <p:cNvSpPr/>
          <p:nvPr>
            <p:ph idx="115" type="body" hasCustomPrompt="1"/>
          </p:nvPr>
        </p:nvSpPr>
        <p:spPr>
          <a:xfrm>
            <a:off x="914400" y="4389120"/>
            <a:ext cx="2194560" cy="182880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1400" dirty="0"/>
          </a:p>
        </p:txBody>
      </p:sp>
      <p:sp>
        <p:nvSpPr>
          <p:cNvPr id="18" name="Text 12"/>
          <p:cNvSpPr/>
          <p:nvPr>
            <p:ph idx="116" type="body" hasCustomPrompt="1"/>
          </p:nvPr>
        </p:nvSpPr>
        <p:spPr>
          <a:xfrm>
            <a:off x="3291840" y="4389120"/>
            <a:ext cx="2194560" cy="182880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1400" dirty="0"/>
          </a:p>
        </p:txBody>
      </p:sp>
      <p:sp>
        <p:nvSpPr>
          <p:cNvPr id="19" name="Text 12"/>
          <p:cNvSpPr/>
          <p:nvPr>
            <p:ph idx="117" hasCustomPrompt="1"/>
          </p:nvPr>
        </p:nvSpPr>
        <p:spPr>
          <a:xfrm>
            <a:off x="5788152" y="1097280"/>
            <a:ext cx="5486400" cy="308610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dirty="0"/>
            </a:lvl1pPr>
          </a:lstStyle>
          <a:p>
            <a:pPr indent="0" marL="0">
              <a:buNone/>
            </a:pPr>
            <a:endParaRPr lang="en-US" dirty="0"/>
          </a:p>
        </p:txBody>
      </p:sp>
      <p:sp>
        <p:nvSpPr>
          <p:cNvPr id="20" name="Text 12"/>
          <p:cNvSpPr/>
          <p:nvPr>
            <p:ph idx="118" type="body" hasCustomPrompt="1"/>
          </p:nvPr>
        </p:nvSpPr>
        <p:spPr>
          <a:xfrm>
            <a:off x="5788152" y="4389120"/>
            <a:ext cx="5486400" cy="182880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1400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ALLBACK_LAYOU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Stacked Images Tex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/>
          <p:nvPr>
            <p:ph idx="104" hasCustomPrompt="1"/>
          </p:nvPr>
        </p:nvSpPr>
        <p:spPr>
          <a:xfrm>
            <a:off x="914400" y="914400"/>
            <a:ext cx="5120640" cy="288036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dirty="0"/>
            </a:lvl1pPr>
          </a:lstStyle>
          <a:p>
            <a:pPr indent="0" marL="0">
              <a:buNone/>
            </a:pPr>
            <a:endParaRPr lang="en-US" dirty="0"/>
          </a:p>
        </p:txBody>
      </p:sp>
      <p:sp>
        <p:nvSpPr>
          <p:cNvPr id="7" name="Text 4"/>
          <p:cNvSpPr/>
          <p:nvPr>
            <p:ph idx="105" hasCustomPrompt="1"/>
          </p:nvPr>
        </p:nvSpPr>
        <p:spPr>
          <a:xfrm>
            <a:off x="914400" y="3977640"/>
            <a:ext cx="5120640" cy="219456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dirty="0"/>
            </a:lvl1pPr>
          </a:lstStyle>
          <a:p>
            <a:pPr indent="0" marL="0">
              <a:buNone/>
            </a:pPr>
            <a:endParaRPr lang="en-US" dirty="0"/>
          </a:p>
        </p:txBody>
      </p:sp>
      <p:sp>
        <p:nvSpPr>
          <p:cNvPr id="8" name="Text 4"/>
          <p:cNvSpPr/>
          <p:nvPr>
            <p:ph idx="106" type="body" hasCustomPrompt="1"/>
          </p:nvPr>
        </p:nvSpPr>
        <p:spPr>
          <a:xfrm>
            <a:off x="6217920" y="914400"/>
            <a:ext cx="5056632" cy="9144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3200" dirty="0"/>
          </a:p>
        </p:txBody>
      </p:sp>
      <p:sp>
        <p:nvSpPr>
          <p:cNvPr id="9" name="Text 4"/>
          <p:cNvSpPr/>
          <p:nvPr>
            <p:ph idx="107" type="body" hasCustomPrompt="1"/>
          </p:nvPr>
        </p:nvSpPr>
        <p:spPr>
          <a:xfrm>
            <a:off x="6217920" y="2011680"/>
            <a:ext cx="5056632" cy="178308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10" name="Text 4"/>
          <p:cNvSpPr/>
          <p:nvPr>
            <p:ph idx="108" type="body" hasCustomPrompt="1"/>
          </p:nvPr>
        </p:nvSpPr>
        <p:spPr>
          <a:xfrm>
            <a:off x="6217920" y="3977640"/>
            <a:ext cx="5056632" cy="59436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11" name="Text 4"/>
          <p:cNvSpPr/>
          <p:nvPr>
            <p:ph idx="109" type="body" hasCustomPrompt="1"/>
          </p:nvPr>
        </p:nvSpPr>
        <p:spPr>
          <a:xfrm>
            <a:off x="6217920" y="4754880"/>
            <a:ext cx="5056632" cy="59436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12" name="Text 4"/>
          <p:cNvSpPr/>
          <p:nvPr>
            <p:ph idx="110" type="body" hasCustomPrompt="1"/>
          </p:nvPr>
        </p:nvSpPr>
        <p:spPr>
          <a:xfrm>
            <a:off x="6217920" y="5532120"/>
            <a:ext cx="5056632" cy="59436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13" name="Text 4"/>
          <p:cNvSpPr/>
          <p:nvPr>
            <p:ph idx="111" type="body" hasCustomPrompt="1"/>
          </p:nvPr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1200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symmetrical Two Column Text Imag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Shape 4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7" name="Shape 5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8" name="Shape 6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9" name="Shape 7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0" name="Shape 8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1" name="Shape 9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2" name="Shape 10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3" name="Shape 11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4" name="Text 12"/>
          <p:cNvSpPr/>
          <p:nvPr>
            <p:ph idx="112" type="body" hasCustomPrompt="1"/>
          </p:nvPr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15" name="Text 12"/>
          <p:cNvSpPr/>
          <p:nvPr>
            <p:ph idx="113" type="body" hasCustomPrompt="1"/>
          </p:nvPr>
        </p:nvSpPr>
        <p:spPr>
          <a:xfrm>
            <a:off x="914400" y="1097280"/>
            <a:ext cx="4114800" cy="457200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3400" dirty="0"/>
          </a:p>
        </p:txBody>
      </p:sp>
      <p:sp>
        <p:nvSpPr>
          <p:cNvPr id="16" name="Text 12"/>
          <p:cNvSpPr/>
          <p:nvPr>
            <p:ph idx="114" hasCustomPrompt="1"/>
          </p:nvPr>
        </p:nvSpPr>
        <p:spPr>
          <a:xfrm>
            <a:off x="5486400" y="1097280"/>
            <a:ext cx="5788152" cy="3255264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dirty="0"/>
            </a:lvl1pPr>
          </a:lstStyle>
          <a:p>
            <a:pPr indent="0" marL="0">
              <a:buNone/>
            </a:pP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symmetrical Media Three Text Column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/>
          <p:nvPr>
            <p:ph idx="104" hasCustomPrompt="1"/>
          </p:nvPr>
        </p:nvSpPr>
        <p:spPr>
          <a:xfrm>
            <a:off x="3122676" y="914400"/>
            <a:ext cx="3657600" cy="274320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dirty="0"/>
            </a:lvl1pPr>
          </a:lstStyle>
          <a:p>
            <a:pPr indent="0" marL="0">
              <a:buNone/>
            </a:pPr>
            <a:endParaRPr lang="en-US" dirty="0"/>
          </a:p>
        </p:txBody>
      </p:sp>
      <p:sp>
        <p:nvSpPr>
          <p:cNvPr id="7" name="Text 4"/>
          <p:cNvSpPr/>
          <p:nvPr>
            <p:ph idx="105" hasCustomPrompt="1"/>
          </p:nvPr>
        </p:nvSpPr>
        <p:spPr>
          <a:xfrm>
            <a:off x="7008876" y="914400"/>
            <a:ext cx="2057400" cy="274320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dirty="0"/>
            </a:lvl1pPr>
          </a:lstStyle>
          <a:p>
            <a:pPr indent="0" marL="0">
              <a:buNone/>
            </a:pPr>
            <a:endParaRPr lang="en-US" dirty="0"/>
          </a:p>
        </p:txBody>
      </p:sp>
      <p:sp>
        <p:nvSpPr>
          <p:cNvPr id="8" name="Text 4"/>
          <p:cNvSpPr/>
          <p:nvPr>
            <p:ph idx="106" type="body" hasCustomPrompt="1"/>
          </p:nvPr>
        </p:nvSpPr>
        <p:spPr>
          <a:xfrm>
            <a:off x="914400" y="3886200"/>
            <a:ext cx="3300984" cy="25146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3200" dirty="0"/>
          </a:p>
        </p:txBody>
      </p:sp>
      <p:sp>
        <p:nvSpPr>
          <p:cNvPr id="9" name="Text 4"/>
          <p:cNvSpPr/>
          <p:nvPr>
            <p:ph idx="107" type="body" hasCustomPrompt="1"/>
          </p:nvPr>
        </p:nvSpPr>
        <p:spPr>
          <a:xfrm>
            <a:off x="4443984" y="3886200"/>
            <a:ext cx="3300984" cy="25146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10" name="Text 4"/>
          <p:cNvSpPr/>
          <p:nvPr>
            <p:ph idx="108" type="body" hasCustomPrompt="1"/>
          </p:nvPr>
        </p:nvSpPr>
        <p:spPr>
          <a:xfrm>
            <a:off x="7973568" y="3886200"/>
            <a:ext cx="3300984" cy="25146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11" name="Text 4"/>
          <p:cNvSpPr/>
          <p:nvPr>
            <p:ph idx="109" type="body" hasCustomPrompt="1"/>
          </p:nvPr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1200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ymmetrical Two Column Comparison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Shape 4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7" name="Shape 5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8" name="Shape 6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9" name="Shape 7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0" name="Shape 8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1" name="Shape 9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2" name="Shape 10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3" name="Shape 11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4" name="Text 12"/>
          <p:cNvSpPr/>
          <p:nvPr>
            <p:ph idx="112" type="body" hasCustomPrompt="1"/>
          </p:nvPr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15" name="Text 12"/>
          <p:cNvSpPr/>
          <p:nvPr>
            <p:ph idx="113" type="body" hasCustomPrompt="1"/>
          </p:nvPr>
        </p:nvSpPr>
        <p:spPr>
          <a:xfrm>
            <a:off x="914400" y="1371600"/>
            <a:ext cx="5029200" cy="411480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3400" dirty="0"/>
          </a:p>
        </p:txBody>
      </p:sp>
      <p:sp>
        <p:nvSpPr>
          <p:cNvPr id="16" name="Text 12"/>
          <p:cNvSpPr/>
          <p:nvPr>
            <p:ph idx="114" type="body" hasCustomPrompt="1"/>
          </p:nvPr>
        </p:nvSpPr>
        <p:spPr>
          <a:xfrm>
            <a:off x="6400800" y="1444752"/>
            <a:ext cx="4572000" cy="411480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1400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/>
          <p:nvPr>
            <p:ph idx="104" type="body" hasCustomPrompt="1"/>
          </p:nvPr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120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/>
          <p:nvPr>
            <p:ph idx="104" type="body" hasCustomPrompt="1"/>
          </p:nvPr>
        </p:nvSpPr>
        <p:spPr>
          <a:xfrm>
            <a:off x="914400" y="365760"/>
            <a:ext cx="375727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000" dirty="0"/>
          </a:p>
        </p:txBody>
      </p:sp>
      <p:sp>
        <p:nvSpPr>
          <p:cNvPr id="7" name="Text 4"/>
          <p:cNvSpPr/>
          <p:nvPr>
            <p:ph idx="105" type="body" hasCustomPrompt="1"/>
          </p:nvPr>
        </p:nvSpPr>
        <p:spPr>
          <a:xfrm>
            <a:off x="8458200" y="365760"/>
            <a:ext cx="29718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r" indent="0" marL="0">
              <a:buNone/>
              <a:def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r" indent="0" marL="0">
              <a:buNone/>
            </a:pPr>
            <a:endParaRPr lang="en-US" sz="1000" dirty="0"/>
          </a:p>
        </p:txBody>
      </p:sp>
      <p:sp>
        <p:nvSpPr>
          <p:cNvPr id="8" name="Text 4"/>
          <p:cNvSpPr/>
          <p:nvPr>
            <p:ph idx="106" type="title" hasCustomPrompt="1"/>
          </p:nvPr>
        </p:nvSpPr>
        <p:spPr>
          <a:xfrm>
            <a:off x="914400" y="1642262"/>
            <a:ext cx="9879178" cy="2083003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4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4500" dirty="0"/>
          </a:p>
        </p:txBody>
      </p:sp>
      <p:sp>
        <p:nvSpPr>
          <p:cNvPr id="9" name="Text 4"/>
          <p:cNvSpPr/>
          <p:nvPr>
            <p:ph idx="107" type="body" hasCustomPrompt="1"/>
          </p:nvPr>
        </p:nvSpPr>
        <p:spPr>
          <a:xfrm>
            <a:off x="6096305" y="4544568"/>
            <a:ext cx="5029200" cy="13716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40404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80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of Content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Shape 4"/>
          <p:cNvSpPr/>
          <p:nvPr/>
        </p:nvSpPr>
        <p:spPr>
          <a:xfrm>
            <a:off x="5029200" y="1828800"/>
            <a:ext cx="5943600" cy="9144"/>
          </a:xfrm>
          <a:prstGeom prst="rect">
            <a:avLst/>
          </a:prstGeom>
          <a:solidFill>
            <a:srgbClr val="CCCCCC"/>
          </a:solidFill>
          <a:ln/>
        </p:spPr>
      </p:sp>
      <p:sp>
        <p:nvSpPr>
          <p:cNvPr id="7" name="Shape 5"/>
          <p:cNvSpPr/>
          <p:nvPr/>
        </p:nvSpPr>
        <p:spPr>
          <a:xfrm>
            <a:off x="5029200" y="2377440"/>
            <a:ext cx="5943600" cy="9144"/>
          </a:xfrm>
          <a:prstGeom prst="rect">
            <a:avLst/>
          </a:prstGeom>
          <a:solidFill>
            <a:srgbClr val="CCCCCC"/>
          </a:solidFill>
          <a:ln/>
        </p:spPr>
      </p:sp>
      <p:sp>
        <p:nvSpPr>
          <p:cNvPr id="8" name="Shape 6"/>
          <p:cNvSpPr/>
          <p:nvPr/>
        </p:nvSpPr>
        <p:spPr>
          <a:xfrm>
            <a:off x="5029200" y="2926080"/>
            <a:ext cx="5943600" cy="9144"/>
          </a:xfrm>
          <a:prstGeom prst="rect">
            <a:avLst/>
          </a:prstGeom>
          <a:solidFill>
            <a:srgbClr val="CCCCCC"/>
          </a:solidFill>
          <a:ln/>
        </p:spPr>
      </p:sp>
      <p:sp>
        <p:nvSpPr>
          <p:cNvPr id="9" name="Shape 7"/>
          <p:cNvSpPr/>
          <p:nvPr/>
        </p:nvSpPr>
        <p:spPr>
          <a:xfrm>
            <a:off x="5029200" y="3474720"/>
            <a:ext cx="5943600" cy="9144"/>
          </a:xfrm>
          <a:prstGeom prst="rect">
            <a:avLst/>
          </a:prstGeom>
          <a:solidFill>
            <a:srgbClr val="CCCCCC"/>
          </a:solidFill>
          <a:ln/>
        </p:spPr>
      </p:sp>
      <p:sp>
        <p:nvSpPr>
          <p:cNvPr id="10" name="Shape 8"/>
          <p:cNvSpPr/>
          <p:nvPr/>
        </p:nvSpPr>
        <p:spPr>
          <a:xfrm>
            <a:off x="5029200" y="4023360"/>
            <a:ext cx="5943600" cy="9144"/>
          </a:xfrm>
          <a:prstGeom prst="rect">
            <a:avLst/>
          </a:prstGeom>
          <a:solidFill>
            <a:srgbClr val="CCCCCC"/>
          </a:solidFill>
          <a:ln/>
        </p:spPr>
      </p:sp>
      <p:sp>
        <p:nvSpPr>
          <p:cNvPr id="11" name="Shape 9"/>
          <p:cNvSpPr/>
          <p:nvPr/>
        </p:nvSpPr>
        <p:spPr>
          <a:xfrm>
            <a:off x="5029200" y="4572000"/>
            <a:ext cx="5943600" cy="9144"/>
          </a:xfrm>
          <a:prstGeom prst="rect">
            <a:avLst/>
          </a:prstGeom>
          <a:solidFill>
            <a:srgbClr val="CCCCCC"/>
          </a:solidFill>
          <a:ln/>
        </p:spPr>
      </p:sp>
      <p:sp>
        <p:nvSpPr>
          <p:cNvPr id="12" name="Shape 10"/>
          <p:cNvSpPr/>
          <p:nvPr/>
        </p:nvSpPr>
        <p:spPr>
          <a:xfrm>
            <a:off x="5029200" y="5120640"/>
            <a:ext cx="5943600" cy="9144"/>
          </a:xfrm>
          <a:prstGeom prst="rect">
            <a:avLst/>
          </a:prstGeom>
          <a:solidFill>
            <a:srgbClr val="CCCCCC"/>
          </a:solidFill>
          <a:ln/>
        </p:spPr>
      </p:sp>
      <p:sp>
        <p:nvSpPr>
          <p:cNvPr id="13" name="Shape 11"/>
          <p:cNvSpPr/>
          <p:nvPr/>
        </p:nvSpPr>
        <p:spPr>
          <a:xfrm>
            <a:off x="5029200" y="5669280"/>
            <a:ext cx="5943600" cy="9144"/>
          </a:xfrm>
          <a:prstGeom prst="rect">
            <a:avLst/>
          </a:prstGeom>
          <a:solidFill>
            <a:srgbClr val="CCCCCC"/>
          </a:solidFill>
          <a:ln/>
        </p:spPr>
      </p:sp>
      <p:sp>
        <p:nvSpPr>
          <p:cNvPr id="14" name="Text 12"/>
          <p:cNvSpPr/>
          <p:nvPr>
            <p:ph idx="112" type="title" hasCustomPrompt="1"/>
          </p:nvPr>
        </p:nvSpPr>
        <p:spPr>
          <a:xfrm>
            <a:off x="822960" y="1371600"/>
            <a:ext cx="3657600" cy="18288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4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4800" dirty="0"/>
          </a:p>
        </p:txBody>
      </p:sp>
      <p:sp>
        <p:nvSpPr>
          <p:cNvPr id="15" name="Text 12"/>
          <p:cNvSpPr/>
          <p:nvPr>
            <p:ph idx="113" type="body" hasCustomPrompt="1"/>
          </p:nvPr>
        </p:nvSpPr>
        <p:spPr>
          <a:xfrm>
            <a:off x="5029200" y="1371600"/>
            <a:ext cx="45720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600" dirty="0"/>
          </a:p>
        </p:txBody>
      </p:sp>
      <p:sp>
        <p:nvSpPr>
          <p:cNvPr id="16" name="Text 12"/>
          <p:cNvSpPr/>
          <p:nvPr>
            <p:ph idx="114" type="body" hasCustomPrompt="1"/>
          </p:nvPr>
        </p:nvSpPr>
        <p:spPr>
          <a:xfrm>
            <a:off x="10058400" y="1371600"/>
            <a:ext cx="914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r" indent="0" marL="0">
              <a:buNone/>
              <a:def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r" indent="0" marL="0">
              <a:buNone/>
            </a:pPr>
            <a:endParaRPr lang="en-US" sz="1600" dirty="0"/>
          </a:p>
        </p:txBody>
      </p:sp>
      <p:sp>
        <p:nvSpPr>
          <p:cNvPr id="17" name="Text 12"/>
          <p:cNvSpPr/>
          <p:nvPr>
            <p:ph idx="115" type="body" hasCustomPrompt="1"/>
          </p:nvPr>
        </p:nvSpPr>
        <p:spPr>
          <a:xfrm>
            <a:off x="5029200" y="1920240"/>
            <a:ext cx="45720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600" dirty="0"/>
          </a:p>
        </p:txBody>
      </p:sp>
      <p:sp>
        <p:nvSpPr>
          <p:cNvPr id="18" name="Text 12"/>
          <p:cNvSpPr/>
          <p:nvPr>
            <p:ph idx="116" type="body" hasCustomPrompt="1"/>
          </p:nvPr>
        </p:nvSpPr>
        <p:spPr>
          <a:xfrm>
            <a:off x="10058400" y="1920240"/>
            <a:ext cx="914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r" indent="0" marL="0">
              <a:buNone/>
              <a:def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r" indent="0" marL="0">
              <a:buNone/>
            </a:pPr>
            <a:endParaRPr lang="en-US" sz="1600" dirty="0"/>
          </a:p>
        </p:txBody>
      </p:sp>
      <p:sp>
        <p:nvSpPr>
          <p:cNvPr id="19" name="Text 12"/>
          <p:cNvSpPr/>
          <p:nvPr>
            <p:ph idx="117" type="body" hasCustomPrompt="1"/>
          </p:nvPr>
        </p:nvSpPr>
        <p:spPr>
          <a:xfrm>
            <a:off x="5029200" y="2468880"/>
            <a:ext cx="45720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600" dirty="0"/>
          </a:p>
        </p:txBody>
      </p:sp>
      <p:sp>
        <p:nvSpPr>
          <p:cNvPr id="20" name="Text 12"/>
          <p:cNvSpPr/>
          <p:nvPr>
            <p:ph idx="118" type="body" hasCustomPrompt="1"/>
          </p:nvPr>
        </p:nvSpPr>
        <p:spPr>
          <a:xfrm>
            <a:off x="10058400" y="2468880"/>
            <a:ext cx="914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r" indent="0" marL="0">
              <a:buNone/>
              <a:def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r" indent="0" marL="0">
              <a:buNone/>
            </a:pPr>
            <a:endParaRPr lang="en-US" sz="1600" dirty="0"/>
          </a:p>
        </p:txBody>
      </p:sp>
      <p:sp>
        <p:nvSpPr>
          <p:cNvPr id="21" name="Text 12"/>
          <p:cNvSpPr/>
          <p:nvPr>
            <p:ph idx="119" type="body" hasCustomPrompt="1"/>
          </p:nvPr>
        </p:nvSpPr>
        <p:spPr>
          <a:xfrm>
            <a:off x="5029200" y="3017520"/>
            <a:ext cx="45720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600" dirty="0"/>
          </a:p>
        </p:txBody>
      </p:sp>
      <p:sp>
        <p:nvSpPr>
          <p:cNvPr id="22" name="Text 12"/>
          <p:cNvSpPr/>
          <p:nvPr>
            <p:ph idx="120" type="body" hasCustomPrompt="1"/>
          </p:nvPr>
        </p:nvSpPr>
        <p:spPr>
          <a:xfrm>
            <a:off x="10058400" y="3017520"/>
            <a:ext cx="914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r" indent="0" marL="0">
              <a:buNone/>
              <a:def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r" indent="0" marL="0">
              <a:buNone/>
            </a:pPr>
            <a:endParaRPr lang="en-US" sz="1600" dirty="0"/>
          </a:p>
        </p:txBody>
      </p:sp>
      <p:sp>
        <p:nvSpPr>
          <p:cNvPr id="23" name="Text 12"/>
          <p:cNvSpPr/>
          <p:nvPr>
            <p:ph idx="121" type="body" hasCustomPrompt="1"/>
          </p:nvPr>
        </p:nvSpPr>
        <p:spPr>
          <a:xfrm>
            <a:off x="5029200" y="3566160"/>
            <a:ext cx="45720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600" dirty="0"/>
          </a:p>
        </p:txBody>
      </p:sp>
      <p:sp>
        <p:nvSpPr>
          <p:cNvPr id="24" name="Text 12"/>
          <p:cNvSpPr/>
          <p:nvPr>
            <p:ph idx="122" type="body" hasCustomPrompt="1"/>
          </p:nvPr>
        </p:nvSpPr>
        <p:spPr>
          <a:xfrm>
            <a:off x="10058400" y="3566160"/>
            <a:ext cx="914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r" indent="0" marL="0">
              <a:buNone/>
              <a:def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r" indent="0" marL="0">
              <a:buNone/>
            </a:pPr>
            <a:endParaRPr lang="en-US" sz="1600" dirty="0"/>
          </a:p>
        </p:txBody>
      </p:sp>
      <p:sp>
        <p:nvSpPr>
          <p:cNvPr id="25" name="Text 12"/>
          <p:cNvSpPr/>
          <p:nvPr>
            <p:ph idx="123" type="body" hasCustomPrompt="1"/>
          </p:nvPr>
        </p:nvSpPr>
        <p:spPr>
          <a:xfrm>
            <a:off x="5029200" y="4114800"/>
            <a:ext cx="45720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600" dirty="0"/>
          </a:p>
        </p:txBody>
      </p:sp>
      <p:sp>
        <p:nvSpPr>
          <p:cNvPr id="26" name="Text 12"/>
          <p:cNvSpPr/>
          <p:nvPr>
            <p:ph idx="124" type="body" hasCustomPrompt="1"/>
          </p:nvPr>
        </p:nvSpPr>
        <p:spPr>
          <a:xfrm>
            <a:off x="10058400" y="4114800"/>
            <a:ext cx="914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r" indent="0" marL="0">
              <a:buNone/>
              <a:def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r" indent="0" marL="0">
              <a:buNone/>
            </a:pPr>
            <a:endParaRPr lang="en-US" sz="1600" dirty="0"/>
          </a:p>
        </p:txBody>
      </p:sp>
      <p:sp>
        <p:nvSpPr>
          <p:cNvPr id="27" name="Text 12"/>
          <p:cNvSpPr/>
          <p:nvPr>
            <p:ph idx="125" type="body" hasCustomPrompt="1"/>
          </p:nvPr>
        </p:nvSpPr>
        <p:spPr>
          <a:xfrm>
            <a:off x="5029200" y="4663440"/>
            <a:ext cx="45720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600" dirty="0"/>
          </a:p>
        </p:txBody>
      </p:sp>
      <p:sp>
        <p:nvSpPr>
          <p:cNvPr id="28" name="Text 12"/>
          <p:cNvSpPr/>
          <p:nvPr>
            <p:ph idx="126" type="body" hasCustomPrompt="1"/>
          </p:nvPr>
        </p:nvSpPr>
        <p:spPr>
          <a:xfrm>
            <a:off x="10058400" y="4663440"/>
            <a:ext cx="914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r" indent="0" marL="0">
              <a:buNone/>
              <a:def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r" indent="0" marL="0">
              <a:buNone/>
            </a:pPr>
            <a:endParaRPr lang="en-US" sz="1600" dirty="0"/>
          </a:p>
        </p:txBody>
      </p:sp>
      <p:sp>
        <p:nvSpPr>
          <p:cNvPr id="29" name="Text 12"/>
          <p:cNvSpPr/>
          <p:nvPr>
            <p:ph idx="127" type="body" hasCustomPrompt="1"/>
          </p:nvPr>
        </p:nvSpPr>
        <p:spPr>
          <a:xfrm>
            <a:off x="5029200" y="5212080"/>
            <a:ext cx="45720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600" dirty="0"/>
          </a:p>
        </p:txBody>
      </p:sp>
      <p:sp>
        <p:nvSpPr>
          <p:cNvPr id="30" name="Text 12"/>
          <p:cNvSpPr/>
          <p:nvPr>
            <p:ph idx="128" type="body" hasCustomPrompt="1"/>
          </p:nvPr>
        </p:nvSpPr>
        <p:spPr>
          <a:xfrm>
            <a:off x="10058400" y="5212080"/>
            <a:ext cx="914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r" indent="0" marL="0">
              <a:buNone/>
              <a:def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r" indent="0" marL="0">
              <a:buNone/>
            </a:pPr>
            <a:endParaRPr lang="en-US" sz="160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/>
          <p:nvPr>
            <p:ph idx="104" type="body" hasCustomPrompt="1"/>
          </p:nvPr>
        </p:nvSpPr>
        <p:spPr>
          <a:xfrm>
            <a:off x="914400" y="1976018"/>
            <a:ext cx="1590142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800" dirty="0"/>
          </a:p>
        </p:txBody>
      </p:sp>
      <p:sp>
        <p:nvSpPr>
          <p:cNvPr id="7" name="Text 4"/>
          <p:cNvSpPr/>
          <p:nvPr>
            <p:ph idx="105" type="title" hasCustomPrompt="1"/>
          </p:nvPr>
        </p:nvSpPr>
        <p:spPr>
          <a:xfrm>
            <a:off x="822960" y="2560320"/>
            <a:ext cx="8351215" cy="1623974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4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4500" dirty="0"/>
          </a:p>
        </p:txBody>
      </p:sp>
      <p:sp>
        <p:nvSpPr>
          <p:cNvPr id="8" name="Text 4"/>
          <p:cNvSpPr/>
          <p:nvPr>
            <p:ph idx="106" type="body" hasCustomPrompt="1"/>
          </p:nvPr>
        </p:nvSpPr>
        <p:spPr>
          <a:xfrm>
            <a:off x="6698894" y="4184294"/>
            <a:ext cx="4572000" cy="13716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r" indent="0" marL="0">
              <a:buNone/>
              <a:defRPr lang="en-US" sz="1200" dirty="0">
                <a:solidFill>
                  <a:srgbClr val="40404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r" indent="0" marL="0">
              <a:buNone/>
            </a:pPr>
            <a:endParaRPr lang="en-US" sz="120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and Three Column Image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Shape 4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7" name="Shape 5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8" name="Shape 6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9" name="Shape 7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0" name="Shape 8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1" name="Shape 9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2" name="Shape 10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3" name="Shape 11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4" name="Text 12"/>
          <p:cNvSpPr/>
          <p:nvPr>
            <p:ph idx="112" type="body" hasCustomPrompt="1"/>
          </p:nvPr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15" name="Text 12"/>
          <p:cNvSpPr/>
          <p:nvPr>
            <p:ph idx="113" type="body" hasCustomPrompt="1"/>
          </p:nvPr>
        </p:nvSpPr>
        <p:spPr>
          <a:xfrm>
            <a:off x="914400" y="1371600"/>
            <a:ext cx="7772400" cy="137160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3400" dirty="0"/>
          </a:p>
        </p:txBody>
      </p:sp>
      <p:sp>
        <p:nvSpPr>
          <p:cNvPr id="16" name="Text 12"/>
          <p:cNvSpPr/>
          <p:nvPr>
            <p:ph idx="114" hasCustomPrompt="1"/>
          </p:nvPr>
        </p:nvSpPr>
        <p:spPr>
          <a:xfrm>
            <a:off x="914400" y="3922776"/>
            <a:ext cx="3246120" cy="2432304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dirty="0"/>
            </a:lvl1pPr>
          </a:lstStyle>
          <a:p>
            <a:pPr indent="0" marL="0">
              <a:buNone/>
            </a:pPr>
            <a:endParaRPr lang="en-US" dirty="0"/>
          </a:p>
        </p:txBody>
      </p:sp>
      <p:sp>
        <p:nvSpPr>
          <p:cNvPr id="17" name="Text 12"/>
          <p:cNvSpPr/>
          <p:nvPr>
            <p:ph idx="115" hasCustomPrompt="1"/>
          </p:nvPr>
        </p:nvSpPr>
        <p:spPr>
          <a:xfrm>
            <a:off x="4471416" y="3922776"/>
            <a:ext cx="3246120" cy="2432304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dirty="0"/>
            </a:lvl1pPr>
          </a:lstStyle>
          <a:p>
            <a:pPr indent="0" marL="0">
              <a:buNone/>
            </a:pPr>
            <a:endParaRPr lang="en-US" dirty="0"/>
          </a:p>
        </p:txBody>
      </p:sp>
      <p:sp>
        <p:nvSpPr>
          <p:cNvPr id="18" name="Text 12"/>
          <p:cNvSpPr/>
          <p:nvPr>
            <p:ph idx="116" hasCustomPrompt="1"/>
          </p:nvPr>
        </p:nvSpPr>
        <p:spPr>
          <a:xfrm>
            <a:off x="8028432" y="3922776"/>
            <a:ext cx="3246120" cy="2432304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dirty="0"/>
            </a:lvl1pPr>
          </a:lstStyle>
          <a:p>
            <a:pPr indent="0" marL="0">
              <a:buNone/>
            </a:pP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ymmetrical Two Column Layou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Shape 4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7" name="Shape 5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8" name="Shape 6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9" name="Shape 7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0" name="Shape 8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1" name="Shape 9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2" name="Shape 10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3" name="Shape 11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4" name="Text 12"/>
          <p:cNvSpPr/>
          <p:nvPr>
            <p:ph idx="112" type="body" hasCustomPrompt="1"/>
          </p:nvPr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15" name="Text 12"/>
          <p:cNvSpPr/>
          <p:nvPr>
            <p:ph idx="113" type="body" hasCustomPrompt="1"/>
          </p:nvPr>
        </p:nvSpPr>
        <p:spPr>
          <a:xfrm>
            <a:off x="914400" y="1463040"/>
            <a:ext cx="5029200" cy="411480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3400" dirty="0"/>
          </a:p>
        </p:txBody>
      </p:sp>
      <p:sp>
        <p:nvSpPr>
          <p:cNvPr id="16" name="Text 12"/>
          <p:cNvSpPr/>
          <p:nvPr>
            <p:ph idx="114" type="body" hasCustomPrompt="1"/>
          </p:nvPr>
        </p:nvSpPr>
        <p:spPr>
          <a:xfrm>
            <a:off x="6400800" y="1463040"/>
            <a:ext cx="4846320" cy="457200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140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symmetrical Media Quadrant Grid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/>
          <p:nvPr>
            <p:ph idx="104" hasCustomPrompt="1"/>
          </p:nvPr>
        </p:nvSpPr>
        <p:spPr>
          <a:xfrm>
            <a:off x="914400" y="1325880"/>
            <a:ext cx="3200400" cy="320040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dirty="0"/>
            </a:lvl1pPr>
          </a:lstStyle>
          <a:p>
            <a:pPr indent="0" marL="0">
              <a:buNone/>
            </a:pPr>
            <a:endParaRPr lang="en-US" dirty="0"/>
          </a:p>
        </p:txBody>
      </p:sp>
      <p:sp>
        <p:nvSpPr>
          <p:cNvPr id="7" name="Text 4"/>
          <p:cNvSpPr/>
          <p:nvPr>
            <p:ph idx="105" type="body" hasCustomPrompt="1"/>
          </p:nvPr>
        </p:nvSpPr>
        <p:spPr>
          <a:xfrm>
            <a:off x="4572000" y="914400"/>
            <a:ext cx="6702552" cy="109728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3200" dirty="0"/>
          </a:p>
        </p:txBody>
      </p:sp>
      <p:sp>
        <p:nvSpPr>
          <p:cNvPr id="8" name="Text 4"/>
          <p:cNvSpPr/>
          <p:nvPr>
            <p:ph idx="106" type="body" hasCustomPrompt="1"/>
          </p:nvPr>
        </p:nvSpPr>
        <p:spPr>
          <a:xfrm>
            <a:off x="4572000" y="2194560"/>
            <a:ext cx="3259836" cy="201168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9" name="Text 4"/>
          <p:cNvSpPr/>
          <p:nvPr>
            <p:ph idx="107" type="body" hasCustomPrompt="1"/>
          </p:nvPr>
        </p:nvSpPr>
        <p:spPr>
          <a:xfrm>
            <a:off x="8014716" y="2194560"/>
            <a:ext cx="3259836" cy="201168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10" name="Text 4"/>
          <p:cNvSpPr/>
          <p:nvPr>
            <p:ph idx="108" type="body" hasCustomPrompt="1"/>
          </p:nvPr>
        </p:nvSpPr>
        <p:spPr>
          <a:xfrm>
            <a:off x="4572000" y="4389120"/>
            <a:ext cx="3259836" cy="201168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11" name="Text 4"/>
          <p:cNvSpPr/>
          <p:nvPr>
            <p:ph idx="109" type="body" hasCustomPrompt="1"/>
          </p:nvPr>
        </p:nvSpPr>
        <p:spPr>
          <a:xfrm>
            <a:off x="8014716" y="4389120"/>
            <a:ext cx="3259836" cy="201168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12" name="Text 4"/>
          <p:cNvSpPr/>
          <p:nvPr>
            <p:ph idx="110" type="body" hasCustomPrompt="1"/>
          </p:nvPr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120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symmetrical Two Column Layou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Shape 4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7" name="Shape 5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8" name="Shape 6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9" name="Shape 7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0" name="Shape 8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1" name="Shape 9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2" name="Shape 10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3" name="Shape 11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4" name="Text 12"/>
          <p:cNvSpPr/>
          <p:nvPr>
            <p:ph idx="112" type="body" hasCustomPrompt="1"/>
          </p:nvPr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15" name="Text 12"/>
          <p:cNvSpPr/>
          <p:nvPr>
            <p:ph idx="113" type="body" hasCustomPrompt="1"/>
          </p:nvPr>
        </p:nvSpPr>
        <p:spPr>
          <a:xfrm>
            <a:off x="914400" y="1828800"/>
            <a:ext cx="5303520" cy="320040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3400" dirty="0"/>
          </a:p>
        </p:txBody>
      </p:sp>
      <p:sp>
        <p:nvSpPr>
          <p:cNvPr id="16" name="Text 12"/>
          <p:cNvSpPr/>
          <p:nvPr>
            <p:ph idx="114" type="body" hasCustomPrompt="1"/>
          </p:nvPr>
        </p:nvSpPr>
        <p:spPr>
          <a:xfrm>
            <a:off x="6675120" y="1920240"/>
            <a:ext cx="4389120" cy="411480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140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ymmetrical Three Column Layou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/>
          <p:nvPr>
            <p:ph idx="104" type="body" hasCustomPrompt="1"/>
          </p:nvPr>
        </p:nvSpPr>
        <p:spPr>
          <a:xfrm>
            <a:off x="914400" y="1143000"/>
            <a:ext cx="3264408" cy="5029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3200" dirty="0"/>
          </a:p>
        </p:txBody>
      </p:sp>
      <p:sp>
        <p:nvSpPr>
          <p:cNvPr id="7" name="Text 4"/>
          <p:cNvSpPr/>
          <p:nvPr>
            <p:ph idx="105" type="body" hasCustomPrompt="1"/>
          </p:nvPr>
        </p:nvSpPr>
        <p:spPr>
          <a:xfrm>
            <a:off x="4453128" y="1143000"/>
            <a:ext cx="3264408" cy="5029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8" name="Text 4"/>
          <p:cNvSpPr/>
          <p:nvPr>
            <p:ph idx="106" type="body" hasCustomPrompt="1"/>
          </p:nvPr>
        </p:nvSpPr>
        <p:spPr>
          <a:xfrm>
            <a:off x="7991856" y="1143000"/>
            <a:ext cx="3264408" cy="5029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algn="l" indent="0" marL="0">
              <a:buNone/>
            </a:pPr>
            <a:endParaRPr lang="en-US" sz="1200" dirty="0"/>
          </a:p>
        </p:txBody>
      </p:sp>
      <p:sp>
        <p:nvSpPr>
          <p:cNvPr id="9" name="Text 4"/>
          <p:cNvSpPr/>
          <p:nvPr>
            <p:ph idx="107" type="body" hasCustomPrompt="1"/>
          </p:nvPr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indent="0" marL="0">
              <a:buNone/>
              <a:def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defRPr>
            </a:lvl1pPr>
          </a:lstStyle>
          <a:p>
            <a:pPr indent="0" marL="0">
              <a:buNone/>
            </a:pPr>
            <a:endParaRPr lang="en-US" sz="120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2-1.png"/><Relationship Id="rId2" Type="http://schemas.openxmlformats.org/officeDocument/2006/relationships/image" Target="../media/image-22-2.png"/><Relationship Id="rId3" Type="http://schemas.openxmlformats.org/officeDocument/2006/relationships/image" Target="../media/image-22-3.png"/><Relationship Id="rId4" Type="http://schemas.openxmlformats.org/officeDocument/2006/relationships/image" Target="../media/image-22-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4-1.png"/><Relationship Id="rId2" Type="http://schemas.openxmlformats.org/officeDocument/2006/relationships/image" Target="../media/image-24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6-1.png"/><Relationship Id="rId2" Type="http://schemas.openxmlformats.org/officeDocument/2006/relationships/image" Target="../media/image-26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 txBox="1"/>
          <p:nvPr/>
        </p:nvSpPr>
        <p:spPr>
          <a:xfrm>
            <a:off x="914400" y="365760"/>
            <a:ext cx="375727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Meta AI Research, FAIR</a:t>
            </a:r>
            <a:endParaRPr lang="en-US" sz="1000" dirty="0"/>
          </a:p>
        </p:txBody>
      </p:sp>
      <p:sp>
        <p:nvSpPr>
          <p:cNvPr id="7" name="Text 5"/>
          <p:cNvSpPr txBox="1"/>
          <p:nvPr/>
        </p:nvSpPr>
        <p:spPr>
          <a:xfrm>
            <a:off x="8458200" y="365760"/>
            <a:ext cx="29718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>
            <a:normAutofit fontScale="95000" lnSpcReduction="10000"/>
          </a:bodyPr>
          <a:lstStyle/>
          <a:p>
            <a:pPr algn="r" indent="0" marL="0"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April 5, 2023</a:t>
            </a:r>
            <a:endParaRPr lang="en-US" sz="1000" dirty="0"/>
          </a:p>
        </p:txBody>
      </p:sp>
      <p:sp>
        <p:nvSpPr>
          <p:cNvPr id="8" name="Text 6"/>
          <p:cNvSpPr txBox="1"/>
          <p:nvPr/>
        </p:nvSpPr>
        <p:spPr>
          <a:xfrm>
            <a:off x="914400" y="1642262"/>
            <a:ext cx="9879178" cy="2083003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4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Segment Anything:</a:t>
            </a:r>
            <a:endParaRPr lang="en-US" sz="4500" dirty="0"/>
          </a:p>
          <a:p>
            <a:pPr algn="l" indent="0" marL="0">
              <a:buNone/>
            </a:pPr>
            <a:r>
              <a:rPr lang="en-US" sz="4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Foundation Model for Vision</a:t>
            </a:r>
            <a:endParaRPr lang="en-US" sz="4500" dirty="0"/>
          </a:p>
        </p:txBody>
      </p:sp>
      <p:sp>
        <p:nvSpPr>
          <p:cNvPr id="9" name="Text 7"/>
          <p:cNvSpPr txBox="1"/>
          <p:nvPr/>
        </p:nvSpPr>
        <p:spPr>
          <a:xfrm>
            <a:off x="6096305" y="4544568"/>
            <a:ext cx="5029200" cy="13716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1800" dirty="0">
                <a:solidFill>
                  <a:srgbClr val="40404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An Overview of the Task, Model, and Dataset</a:t>
            </a:r>
            <a:endParaRPr lang="en-US" sz="1800" dirty="0"/>
          </a:p>
          <a:p>
            <a:pPr algn="l" indent="0" marL="0">
              <a:buNone/>
            </a:pPr>
            <a:r>
              <a:rPr lang="en-US" sz="1800" dirty="0">
                <a:solidFill>
                  <a:srgbClr val="40404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Alexander Kirillov et al.</a:t>
            </a:r>
            <a:endParaRPr lang="en-US" sz="1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 txBox="1"/>
          <p:nvPr/>
        </p:nvSpPr>
        <p:spPr>
          <a:xfrm>
            <a:off x="914400" y="1143000"/>
            <a:ext cx="3264408" cy="5029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SAM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Architecture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Overview</a:t>
            </a:r>
            <a:endParaRPr lang="en-US" sz="3200" dirty="0"/>
          </a:p>
        </p:txBody>
      </p:sp>
      <p:sp>
        <p:nvSpPr>
          <p:cNvPr id="7" name="Text 5"/>
          <p:cNvSpPr/>
          <p:nvPr/>
        </p:nvSpPr>
        <p:spPr>
          <a:xfrm>
            <a:off x="4453128" y="1143000"/>
            <a:ext cx="3264408" cy="5029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1. Image Encoder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image encoder acts as the heavy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lifter of the system. It processes the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image once using a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Vision Transformer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to create a compact mathematical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summary. This step happens only one</a:t>
            </a:r>
            <a:endParaRPr lang="en-US" sz="1200" dirty="0"/>
          </a:p>
          <a:p>
            <a:pPr algn="l" indent="0" marL="0">
              <a:spcAft>
                <a:spcPts val="16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time per image to save computing power.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2. Prompt Encoder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component translates user inputs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into data the model understands. It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accepts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points, boxes, and text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to guide the segmentation process.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7991856" y="1143000"/>
            <a:ext cx="3264408" cy="5029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3. Mask Decoder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decoder maps the image summary and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user prompts to a final mask. It is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lightweight and runs in a browser in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~50 milliseconds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on a standard CPU.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Smart Disambiguation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Ambiguous prompts (like a shirt vs.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person) are handled by predicting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 valid masks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at once: the whole,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part, and the sub-part.</a:t>
            </a:r>
            <a:endParaRPr lang="en-US" sz="1200" dirty="0"/>
          </a:p>
        </p:txBody>
      </p:sp>
      <p:sp>
        <p:nvSpPr>
          <p:cNvPr id="9" name="Text 7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Segment Anything Model (SAM)</a:t>
            </a:r>
            <a:endParaRPr lang="en-US" sz="12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 txBox="1"/>
          <p:nvPr/>
        </p:nvSpPr>
        <p:spPr>
          <a:xfrm>
            <a:off x="914400" y="914400"/>
            <a:ext cx="10360152" cy="9144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Deep Dive: The Components</a:t>
            </a:r>
            <a:endParaRPr lang="en-US" sz="3200" dirty="0"/>
          </a:p>
        </p:txBody>
      </p:sp>
      <p:sp>
        <p:nvSpPr>
          <p:cNvPr id="7" name="Text 5"/>
          <p:cNvSpPr/>
          <p:nvPr/>
        </p:nvSpPr>
        <p:spPr>
          <a:xfrm>
            <a:off x="914400" y="2103120"/>
            <a:ext cx="5084064" cy="201168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Image Encoder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Motivated by scalability, we use a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Vision Transformer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It is minimally adapted to process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high-resolution inputs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heavyweight encoder runs just once per image.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Its pre-training uses MAE methods for strong performance.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6190488" y="2103120"/>
            <a:ext cx="5084064" cy="201168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Prompt Encoder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 consider two sets of prompts: sparse points and dense masks.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Points and boxes use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positional encodings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for location.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Text prompts use an off-the-shelf encoder from CLIP.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Dense mask prompts are embedded using convolutions.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914400" y="4389120"/>
            <a:ext cx="5084064" cy="201168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Lightweight Mask Decoder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component efficiently maps embeddings to a valid mask.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It uses a modified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Transformer decoder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block with attention.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design allows for real-time interaction in the browser.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It computes the final mask probability at each pixel location.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6190488" y="4389120"/>
            <a:ext cx="5084064" cy="201168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Efficiency &amp; Ambiguity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Given the image embedding, the decoder runs in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~50ms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on CPU.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speed enables seamless, interactive prompting.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model predicts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 masks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to resolve potential ambiguity.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handles cases like separating a whole object from a part.</a:t>
            </a:r>
            <a:endParaRPr lang="en-US" sz="1200" dirty="0"/>
          </a:p>
        </p:txBody>
      </p:sp>
      <p:sp>
        <p:nvSpPr>
          <p:cNvPr id="11" name="Text 9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Segment Anything Model (SAM)</a:t>
            </a:r>
            <a:endParaRPr lang="en-US" sz="12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/>
          <p:nvPr/>
        </p:nvSpPr>
        <p:spPr>
          <a:xfrm>
            <a:off x="914400" y="1976018"/>
            <a:ext cx="1590142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SECTION 04</a:t>
            </a:r>
            <a:endParaRPr lang="en-US" sz="1800" dirty="0"/>
          </a:p>
        </p:txBody>
      </p:sp>
      <p:sp>
        <p:nvSpPr>
          <p:cNvPr id="7" name="Text 5"/>
          <p:cNvSpPr/>
          <p:nvPr/>
        </p:nvSpPr>
        <p:spPr>
          <a:xfrm>
            <a:off x="822960" y="2560320"/>
            <a:ext cx="8351215" cy="1623974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4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Data Engine</a:t>
            </a:r>
            <a:endParaRPr lang="en-US" sz="4500" dirty="0"/>
          </a:p>
        </p:txBody>
      </p:sp>
      <p:sp>
        <p:nvSpPr>
          <p:cNvPr id="8" name="Text 6"/>
          <p:cNvSpPr/>
          <p:nvPr/>
        </p:nvSpPr>
        <p:spPr>
          <a:xfrm>
            <a:off x="6698894" y="4184294"/>
            <a:ext cx="4572000" cy="13716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r" indent="0" marL="0">
              <a:buNone/>
            </a:pPr>
            <a:r>
              <a:rPr lang="en-US" sz="1200" dirty="0">
                <a:solidFill>
                  <a:srgbClr val="40404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Segment Anything: A Foundation Model for Computer Vision</a:t>
            </a:r>
            <a:endParaRPr lang="en-US" sz="12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 txBox="1"/>
          <p:nvPr/>
        </p:nvSpPr>
        <p:spPr>
          <a:xfrm>
            <a:off x="914400" y="91440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'Data Engine'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Concept</a:t>
            </a:r>
            <a:endParaRPr lang="en-US" sz="3200" dirty="0"/>
          </a:p>
        </p:txBody>
      </p:sp>
      <p:sp>
        <p:nvSpPr>
          <p:cNvPr id="7" name="Text 5"/>
          <p:cNvSpPr/>
          <p:nvPr/>
        </p:nvSpPr>
        <p:spPr>
          <a:xfrm>
            <a:off x="6323076" y="91440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Data Scarcity Problem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Training a foundation model requires massive data. Existing</a:t>
            </a:r>
            <a:endParaRPr lang="en-US" sz="1200" dirty="0"/>
          </a:p>
          <a:p>
            <a:pPr algn="l" indent="0" marL="0">
              <a:spcAft>
                <a:spcPts val="16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datasets were too small, and manual labeling was too slow.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Data Engine Solution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Researchers built a loop where the AI helps create its own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training data. The model assists annotators, gets smarter,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and eventually learns to generate data automatically.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914400" y="379476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Stage 1: Model-Assisted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Annotators used a tool powered by SAM to click objects.</a:t>
            </a:r>
            <a:endParaRPr lang="en-US" sz="1200" dirty="0"/>
          </a:p>
          <a:p>
            <a:pPr algn="l" indent="0" marL="0">
              <a:spcAft>
                <a:spcPts val="16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model instantly predicted the mask shapes for them.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Stage 2: Semi-Automatic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SAM labeled easy objects automatically. Humans focused on</a:t>
            </a:r>
            <a:endParaRPr lang="en-US" sz="1200" dirty="0"/>
          </a:p>
          <a:p>
            <a:pPr algn="l" indent="0" marL="0">
              <a:spcAft>
                <a:spcPts val="16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finding the harder, missing objects to improve diversity.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Stage 3: Fully Automatic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Finally, SAM scanned images with a grid of points to label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everything, creating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~100 masks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per image without help.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6323076" y="379476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Result: SA-1B Dataset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process created the largest segmentation dataset ever.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It contains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1.1 billion masks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derived from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11 million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licensed</a:t>
            </a:r>
            <a:endParaRPr lang="en-US" sz="1200" dirty="0"/>
          </a:p>
          <a:p>
            <a:pPr algn="l" indent="0" marL="0">
              <a:spcAft>
                <a:spcPts val="16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privacy-preserving images.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Scale Comparison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SA-1B has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400x more masks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than any previous dataset.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massive scale allows the model to work on new images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"out-of-the-box" without extra training.</a:t>
            </a:r>
            <a:endParaRPr lang="en-US" sz="1200" dirty="0"/>
          </a:p>
        </p:txBody>
      </p:sp>
      <p:sp>
        <p:nvSpPr>
          <p:cNvPr id="10" name="Text 8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Data Engine</a:t>
            </a:r>
            <a:endParaRPr lang="en-US" sz="12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/>
          <p:nvPr/>
        </p:nvSpPr>
        <p:spPr>
          <a:xfrm>
            <a:off x="914400" y="1143000"/>
            <a:ext cx="3264408" cy="5029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3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Stage 1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Manual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endParaRPr lang="en-US" sz="3200" dirty="0"/>
          </a:p>
          <a:p>
            <a:pPr algn="l" indent="0" marL="0">
              <a:buNone/>
            </a:pPr>
            <a:r>
              <a:rPr lang="en-US" sz="3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Stage 2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Semi-Auto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endParaRPr lang="en-US" sz="3200" dirty="0"/>
          </a:p>
          <a:p>
            <a:pPr algn="l" indent="0" marL="0">
              <a:buNone/>
            </a:pPr>
            <a:r>
              <a:rPr lang="en-US" sz="3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Stage 3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Automatic</a:t>
            </a:r>
            <a:endParaRPr lang="en-US" sz="3200" dirty="0"/>
          </a:p>
        </p:txBody>
      </p:sp>
      <p:sp>
        <p:nvSpPr>
          <p:cNvPr id="7" name="Text 5"/>
          <p:cNvSpPr/>
          <p:nvPr/>
        </p:nvSpPr>
        <p:spPr>
          <a:xfrm>
            <a:off x="4453128" y="1143000"/>
            <a:ext cx="3264408" cy="5029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Assisted-Manual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To start, no large dataset existed.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Human annotators used a browser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interface where the AI helped them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draw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masks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(object outlines).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As the AI learned from this data,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it became efficient, helping humans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work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6.5x faster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than before.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cycle ran 6 times, creating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4.3 million masks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to train on.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Semi-Automatic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Next, the AI could automatically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detect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"easy"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confident objects.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 showed these pre-filled masks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to annotators, asking them to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label only the un-labeled items.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By focusing humans on the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"hard"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examples, we greatly increased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diversity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of the dataset.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7991856" y="1143000"/>
            <a:ext cx="3264408" cy="5029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Fully Automatic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 the final stage, the model was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powerful enough to work alone. It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places a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32x32 grid of points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over an image to find objects.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Crucially, the model is now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ambiguity-aware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it can validly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label overlapping objects (like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 person vs. the shirt they wear)</a:t>
            </a:r>
            <a:endParaRPr lang="en-US" sz="1200" dirty="0"/>
          </a:p>
          <a:p>
            <a:pPr algn="l" indent="0" marL="0">
              <a:spcAft>
                <a:spcPts val="16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without getting confused.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SA-1B Dataset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engine generated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1.1 billion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high-quality masks from 11 million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images. This is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400x larger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than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any existing segmentation dataset.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99.1%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of these masks were made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completely automatically, proving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power of this data engine.</a:t>
            </a:r>
            <a:endParaRPr lang="en-US" sz="1200" dirty="0"/>
          </a:p>
        </p:txBody>
      </p:sp>
      <p:sp>
        <p:nvSpPr>
          <p:cNvPr id="9" name="Text 7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Data Engine: Building the Dataset</a:t>
            </a:r>
            <a:endParaRPr lang="en-US" sz="12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/>
          <p:nvPr/>
        </p:nvSpPr>
        <p:spPr>
          <a:xfrm>
            <a:off x="914400" y="1976018"/>
            <a:ext cx="1590142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SECTION 05</a:t>
            </a:r>
            <a:endParaRPr lang="en-US" sz="1800" dirty="0"/>
          </a:p>
        </p:txBody>
      </p:sp>
      <p:sp>
        <p:nvSpPr>
          <p:cNvPr id="7" name="Text 5"/>
          <p:cNvSpPr/>
          <p:nvPr/>
        </p:nvSpPr>
        <p:spPr>
          <a:xfrm>
            <a:off x="822960" y="2560320"/>
            <a:ext cx="8351215" cy="1623974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4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SA-1B Dataset</a:t>
            </a:r>
            <a:endParaRPr lang="en-US" sz="4500" dirty="0"/>
          </a:p>
        </p:txBody>
      </p:sp>
      <p:sp>
        <p:nvSpPr>
          <p:cNvPr id="8" name="Text 6"/>
          <p:cNvSpPr/>
          <p:nvPr/>
        </p:nvSpPr>
        <p:spPr>
          <a:xfrm>
            <a:off x="6698894" y="4184294"/>
            <a:ext cx="4572000" cy="13716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r" indent="0" marL="0">
              <a:buNone/>
            </a:pPr>
            <a:r>
              <a:rPr lang="en-US" sz="1200" dirty="0">
                <a:solidFill>
                  <a:srgbClr val="40404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Featuring 1 billion masks and 11 million images.</a:t>
            </a:r>
            <a:endParaRPr lang="en-US" sz="12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Shape 4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7" name="Shape 5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8" name="Shape 6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9" name="Shape 7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0" name="Shape 8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1" name="Shape 9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2" name="Shape 10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3" name="Shape 11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4" name="Text 12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SA-1B Dataset</a:t>
            </a:r>
            <a:endParaRPr lang="en-US" sz="1200" dirty="0"/>
          </a:p>
        </p:txBody>
      </p:sp>
      <p:pic>
        <p:nvPicPr>
          <p:cNvPr id="1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" y="1437810"/>
            <a:ext cx="3840480" cy="4576739"/>
          </a:xfrm>
          <a:prstGeom prst="rect">
            <a:avLst/>
          </a:prstGeom>
        </p:spPr>
      </p:pic>
      <p:sp>
        <p:nvSpPr>
          <p:cNvPr id="16" name="Text 13"/>
          <p:cNvSpPr txBox="1"/>
          <p:nvPr/>
        </p:nvSpPr>
        <p:spPr>
          <a:xfrm>
            <a:off x="5303520" y="1463040"/>
            <a:ext cx="5669280" cy="164592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Visualizing the</a:t>
            </a:r>
            <a:endParaRPr lang="en-US" sz="3400" dirty="0"/>
          </a:p>
          <a:p>
            <a:pPr algn="l" indent="0" marL="0">
              <a:buNone/>
            </a:pPr>
            <a:r>
              <a: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SA-1B Dataset</a:t>
            </a:r>
            <a:endParaRPr lang="en-US" sz="3400" dirty="0"/>
          </a:p>
        </p:txBody>
      </p:sp>
      <p:sp>
        <p:nvSpPr>
          <p:cNvPr id="17" name="Text 14"/>
          <p:cNvSpPr/>
          <p:nvPr/>
        </p:nvSpPr>
        <p:spPr>
          <a:xfrm>
            <a:off x="5303520" y="3474720"/>
            <a:ext cx="2743200" cy="2743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Dataset Scale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SA-1B contains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11M</a:t>
            </a:r>
            <a:endParaRPr lang="en-US" sz="1400" dirty="0"/>
          </a:p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high-res images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and</a:t>
            </a:r>
            <a:endParaRPr lang="en-US" sz="1400" dirty="0"/>
          </a:p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1.1B masks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400" dirty="0"/>
          </a:p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Diverse Scenes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Includes diverse, real-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world scenes with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varying complexity.</a:t>
            </a:r>
            <a:endParaRPr lang="en-US" sz="1400" dirty="0"/>
          </a:p>
        </p:txBody>
      </p:sp>
      <p:sp>
        <p:nvSpPr>
          <p:cNvPr id="18" name="Text 15"/>
          <p:cNvSpPr/>
          <p:nvPr/>
        </p:nvSpPr>
        <p:spPr>
          <a:xfrm>
            <a:off x="8412480" y="3474720"/>
            <a:ext cx="2743200" cy="2743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Visual Ranges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Rows show mask counts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increasing from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&lt;50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to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&gt;500 masks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400" dirty="0"/>
          </a:p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Model Power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Even in dense scenes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like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market stalls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SAM segments distinct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objects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automatically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4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Shape 4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7" name="Shape 5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8" name="Shape 6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9" name="Shape 7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0" name="Shape 8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1" name="Shape 9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2" name="Shape 10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3" name="Shape 11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4" name="Text 12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SA-1B Dataset</a:t>
            </a:r>
            <a:endParaRPr lang="en-US" sz="1200" dirty="0"/>
          </a:p>
        </p:txBody>
      </p:sp>
      <p:sp>
        <p:nvSpPr>
          <p:cNvPr id="15" name="Text 13"/>
          <p:cNvSpPr txBox="1"/>
          <p:nvPr/>
        </p:nvSpPr>
        <p:spPr>
          <a:xfrm>
            <a:off x="914400" y="1097280"/>
            <a:ext cx="4572000" cy="201168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Comparing</a:t>
            </a:r>
            <a:endParaRPr lang="en-US" sz="3400" dirty="0"/>
          </a:p>
          <a:p>
            <a:pPr algn="l" indent="0" marL="0">
              <a:buNone/>
            </a:pPr>
            <a:r>
              <a: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Dataset Scale</a:t>
            </a:r>
            <a:endParaRPr lang="en-US" sz="3400" dirty="0"/>
          </a:p>
        </p:txBody>
      </p:sp>
      <p:sp>
        <p:nvSpPr>
          <p:cNvPr id="16" name="Text 14"/>
          <p:cNvSpPr/>
          <p:nvPr/>
        </p:nvSpPr>
        <p:spPr>
          <a:xfrm>
            <a:off x="914400" y="3291840"/>
            <a:ext cx="4572000" cy="9144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SA-1B contains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11M images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and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1.1B masks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 It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features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11x more images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and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400x more masks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than the next largest dataset, Open Images.</a:t>
            </a:r>
            <a:endParaRPr lang="en-US" sz="1400" dirty="0"/>
          </a:p>
        </p:txBody>
      </p:sp>
      <p:sp>
        <p:nvSpPr>
          <p:cNvPr id="17" name="Text 15"/>
          <p:cNvSpPr/>
          <p:nvPr/>
        </p:nvSpPr>
        <p:spPr>
          <a:xfrm>
            <a:off x="914400" y="4389120"/>
            <a:ext cx="2194560" cy="18288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Massive Scale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SA-1B contains</a:t>
            </a:r>
            <a:endParaRPr lang="en-US" sz="1400" dirty="0"/>
          </a:p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11M images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which is</a:t>
            </a:r>
            <a:endParaRPr lang="en-US" sz="1400" dirty="0"/>
          </a:p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11x more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than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Open Images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dataset.</a:t>
            </a:r>
            <a:endParaRPr lang="en-US" sz="1400" dirty="0"/>
          </a:p>
        </p:txBody>
      </p:sp>
      <p:sp>
        <p:nvSpPr>
          <p:cNvPr id="18" name="Text 16"/>
          <p:cNvSpPr/>
          <p:nvPr/>
        </p:nvSpPr>
        <p:spPr>
          <a:xfrm>
            <a:off x="3291840" y="4389120"/>
            <a:ext cx="2194560" cy="18288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Mask Density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dataset has</a:t>
            </a:r>
            <a:endParaRPr lang="en-US" sz="1400" dirty="0"/>
          </a:p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1.1B masks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which is</a:t>
            </a:r>
            <a:endParaRPr lang="en-US" sz="1400" dirty="0"/>
          </a:p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400x more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than existing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segmentation</a:t>
            </a:r>
            <a:endParaRPr lang="en-US" sz="1400" dirty="0"/>
          </a:p>
        </p:txBody>
      </p:sp>
      <p:pic>
        <p:nvPicPr>
          <p:cNvPr id="19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88152" y="1250827"/>
            <a:ext cx="5486400" cy="2779006"/>
          </a:xfrm>
          <a:prstGeom prst="rect">
            <a:avLst/>
          </a:prstGeom>
        </p:spPr>
      </p:pic>
      <p:sp>
        <p:nvSpPr>
          <p:cNvPr id="20" name="Text 17"/>
          <p:cNvSpPr/>
          <p:nvPr/>
        </p:nvSpPr>
        <p:spPr>
          <a:xfrm>
            <a:off x="5788152" y="4389120"/>
            <a:ext cx="5486400" cy="18288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Geographic &amp; Economic Diversity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While COCO is dominated by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North America (48%)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SA-1B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has only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7.7%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from there, favoring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Europe (49.8%)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and</a:t>
            </a:r>
            <a:endParaRPr lang="en-US" sz="1400" dirty="0"/>
          </a:p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Asia (36.2%)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 Additionally, SA-1B has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45%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of images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from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middle-income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countries, unlike COCO's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10.5%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shift significantly reduces Western-centric bias.</a:t>
            </a:r>
            <a:endParaRPr lang="en-US" sz="14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 txBox="1"/>
          <p:nvPr/>
        </p:nvSpPr>
        <p:spPr>
          <a:xfrm>
            <a:off x="914400" y="91440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Mask Properties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Analysis</a:t>
            </a:r>
            <a:endParaRPr lang="en-US" sz="3200" dirty="0"/>
          </a:p>
        </p:txBody>
      </p:sp>
      <p:sp>
        <p:nvSpPr>
          <p:cNvPr id="7" name="Text 5"/>
          <p:cNvSpPr/>
          <p:nvPr/>
        </p:nvSpPr>
        <p:spPr>
          <a:xfrm>
            <a:off x="6323076" y="91440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Spatial Distribution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Common photographer bias clusters objects in the center.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Unlike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COCO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or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Open Images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SA-1B provides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significantly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greater coverage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of image corners.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Objects appear throughout the scene, ensuring models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learn to detect targets anywhere, not just at the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focal point. This mimics real-world visual diversity.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914400" y="379476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Unprecedented Scale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SA-1B contains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11x more images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and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400x more masks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than Open Images. We observe a shift toward capturing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small and medium masks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rather than just large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prominent ones. This density allows the model to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understand fine details, with significantly more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masks per image than any existing dataset.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6323076" y="379476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Shape Complexity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 analyzed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concavity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to measure shape detail.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Despite being auto-generated, SA-1B masks are as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complex as manual annotations in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COCO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and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ADE20K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data engine preserves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structural details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without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artificial simplification. This proves that automatic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generation can produce the high-quality shapes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required for professional computer vision tasks.</a:t>
            </a:r>
            <a:endParaRPr lang="en-US" sz="1200" dirty="0"/>
          </a:p>
        </p:txBody>
      </p:sp>
      <p:sp>
        <p:nvSpPr>
          <p:cNvPr id="10" name="Text 8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SA-1B Dataset</a:t>
            </a:r>
            <a:endParaRPr lang="en-US" sz="12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 txBox="1"/>
          <p:nvPr/>
        </p:nvSpPr>
        <p:spPr>
          <a:xfrm>
            <a:off x="914400" y="91440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Geographic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Representation</a:t>
            </a:r>
            <a:endParaRPr lang="en-US" sz="3200" dirty="0"/>
          </a:p>
        </p:txBody>
      </p:sp>
      <p:sp>
        <p:nvSpPr>
          <p:cNvPr id="7" name="Text 5"/>
          <p:cNvSpPr/>
          <p:nvPr/>
        </p:nvSpPr>
        <p:spPr>
          <a:xfrm>
            <a:off x="6323076" y="91440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Global Scale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To build a robust model, we verified image origins by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inferring locations from captions using standard methods.</a:t>
            </a:r>
            <a:endParaRPr lang="en-US" sz="1200" dirty="0"/>
          </a:p>
          <a:p>
            <a:pPr algn="l" indent="0" marL="0">
              <a:spcAft>
                <a:spcPts val="16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prevents the model from only learning Western contexts.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Key Findings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top three image sources come from distinct global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regions: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Russia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Thailand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and the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USA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Additionally, most countries contributed over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1,000 images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each, ensuring broad coverage rather than just a few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dominant sources driving the model's learning.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914400" y="379476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Major Regional Shifts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Compared to previous standard datasets like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COCO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SA-1B shifts focus away from North America, which dropped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to just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7.7%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of the total images.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Increased Coverage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Europe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now comprises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49.8%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of images, while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Asia &amp; Oceania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rose to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36.2%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 This creates a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more globally balanced view compared to earlier datasets,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which were often heavily dominated by imagery from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United States.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6323076" y="379476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Addressing Gaps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Regions like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Africa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and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Latin America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remain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underrepresented in terms of percentage, roughly matching</a:t>
            </a:r>
            <a:endParaRPr lang="en-US" sz="1200" dirty="0"/>
          </a:p>
          <a:p>
            <a:pPr algn="l" indent="0" marL="0">
              <a:spcAft>
                <a:spcPts val="16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trends seen in older datasets.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Volume Advantage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However, the sheer size of SA-1B transforms this reality.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Even with low percentages, Africa provides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~28 million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masks. This represents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10x more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absolute data than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total masks found in any previous segmentation dataset,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enabling better performance in these regions.</a:t>
            </a:r>
            <a:endParaRPr lang="en-US" sz="1200" dirty="0"/>
          </a:p>
        </p:txBody>
      </p:sp>
      <p:sp>
        <p:nvSpPr>
          <p:cNvPr id="10" name="Text 8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SA-1B Dataset</a:t>
            </a:r>
            <a:endParaRPr lang="en-US" sz="1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Shape 4"/>
          <p:cNvSpPr/>
          <p:nvPr/>
        </p:nvSpPr>
        <p:spPr>
          <a:xfrm>
            <a:off x="5029200" y="1828800"/>
            <a:ext cx="5943600" cy="9144"/>
          </a:xfrm>
          <a:prstGeom prst="rect">
            <a:avLst/>
          </a:prstGeom>
          <a:solidFill>
            <a:srgbClr val="CCCCCC"/>
          </a:solidFill>
          <a:ln/>
        </p:spPr>
      </p:sp>
      <p:sp>
        <p:nvSpPr>
          <p:cNvPr id="7" name="Shape 5"/>
          <p:cNvSpPr/>
          <p:nvPr/>
        </p:nvSpPr>
        <p:spPr>
          <a:xfrm>
            <a:off x="5029200" y="2377440"/>
            <a:ext cx="5943600" cy="9144"/>
          </a:xfrm>
          <a:prstGeom prst="rect">
            <a:avLst/>
          </a:prstGeom>
          <a:solidFill>
            <a:srgbClr val="CCCCCC"/>
          </a:solidFill>
          <a:ln/>
        </p:spPr>
      </p:sp>
      <p:sp>
        <p:nvSpPr>
          <p:cNvPr id="8" name="Shape 6"/>
          <p:cNvSpPr/>
          <p:nvPr/>
        </p:nvSpPr>
        <p:spPr>
          <a:xfrm>
            <a:off x="5029200" y="2926080"/>
            <a:ext cx="5943600" cy="9144"/>
          </a:xfrm>
          <a:prstGeom prst="rect">
            <a:avLst/>
          </a:prstGeom>
          <a:solidFill>
            <a:srgbClr val="CCCCCC"/>
          </a:solidFill>
          <a:ln/>
        </p:spPr>
      </p:sp>
      <p:sp>
        <p:nvSpPr>
          <p:cNvPr id="9" name="Shape 7"/>
          <p:cNvSpPr/>
          <p:nvPr/>
        </p:nvSpPr>
        <p:spPr>
          <a:xfrm>
            <a:off x="5029200" y="3474720"/>
            <a:ext cx="5943600" cy="9144"/>
          </a:xfrm>
          <a:prstGeom prst="rect">
            <a:avLst/>
          </a:prstGeom>
          <a:solidFill>
            <a:srgbClr val="CCCCCC"/>
          </a:solidFill>
          <a:ln/>
        </p:spPr>
      </p:sp>
      <p:sp>
        <p:nvSpPr>
          <p:cNvPr id="10" name="Shape 8"/>
          <p:cNvSpPr/>
          <p:nvPr/>
        </p:nvSpPr>
        <p:spPr>
          <a:xfrm>
            <a:off x="5029200" y="4023360"/>
            <a:ext cx="5943600" cy="9144"/>
          </a:xfrm>
          <a:prstGeom prst="rect">
            <a:avLst/>
          </a:prstGeom>
          <a:solidFill>
            <a:srgbClr val="CCCCCC"/>
          </a:solidFill>
          <a:ln/>
        </p:spPr>
      </p:sp>
      <p:sp>
        <p:nvSpPr>
          <p:cNvPr id="11" name="Shape 9"/>
          <p:cNvSpPr/>
          <p:nvPr/>
        </p:nvSpPr>
        <p:spPr>
          <a:xfrm>
            <a:off x="5029200" y="4572000"/>
            <a:ext cx="5943600" cy="9144"/>
          </a:xfrm>
          <a:prstGeom prst="rect">
            <a:avLst/>
          </a:prstGeom>
          <a:solidFill>
            <a:srgbClr val="CCCCCC"/>
          </a:solidFill>
          <a:ln/>
        </p:spPr>
      </p:sp>
      <p:sp>
        <p:nvSpPr>
          <p:cNvPr id="12" name="Shape 10"/>
          <p:cNvSpPr/>
          <p:nvPr/>
        </p:nvSpPr>
        <p:spPr>
          <a:xfrm>
            <a:off x="5029200" y="5120640"/>
            <a:ext cx="5943600" cy="9144"/>
          </a:xfrm>
          <a:prstGeom prst="rect">
            <a:avLst/>
          </a:prstGeom>
          <a:solidFill>
            <a:srgbClr val="CCCCCC"/>
          </a:solidFill>
          <a:ln/>
        </p:spPr>
      </p:sp>
      <p:sp>
        <p:nvSpPr>
          <p:cNvPr id="13" name="Shape 11"/>
          <p:cNvSpPr/>
          <p:nvPr/>
        </p:nvSpPr>
        <p:spPr>
          <a:xfrm>
            <a:off x="5029200" y="5669280"/>
            <a:ext cx="5943600" cy="9144"/>
          </a:xfrm>
          <a:prstGeom prst="rect">
            <a:avLst/>
          </a:prstGeom>
          <a:solidFill>
            <a:srgbClr val="CCCCCC"/>
          </a:solidFill>
          <a:ln/>
        </p:spPr>
      </p:sp>
      <p:sp>
        <p:nvSpPr>
          <p:cNvPr id="14" name="Text 12"/>
          <p:cNvSpPr/>
          <p:nvPr/>
        </p:nvSpPr>
        <p:spPr>
          <a:xfrm>
            <a:off x="822960" y="1371600"/>
            <a:ext cx="3657600" cy="18288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4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Table of Contents</a:t>
            </a:r>
            <a:endParaRPr lang="en-US" sz="4800" dirty="0"/>
          </a:p>
        </p:txBody>
      </p:sp>
      <p:sp>
        <p:nvSpPr>
          <p:cNvPr id="15" name="Text 13"/>
          <p:cNvSpPr/>
          <p:nvPr/>
        </p:nvSpPr>
        <p:spPr>
          <a:xfrm>
            <a:off x="5029200" y="1371600"/>
            <a:ext cx="45720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Introduction to the Segment Anything Project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10058400" y="1371600"/>
            <a:ext cx="9144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r" indent="0" marL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03</a:t>
            </a:r>
            <a:endParaRPr lang="en-US" sz="1600" dirty="0"/>
          </a:p>
        </p:txBody>
      </p:sp>
      <p:sp>
        <p:nvSpPr>
          <p:cNvPr id="17" name="Text 15"/>
          <p:cNvSpPr/>
          <p:nvPr/>
        </p:nvSpPr>
        <p:spPr>
          <a:xfrm>
            <a:off x="5029200" y="1920240"/>
            <a:ext cx="45720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Promptable Segmentation Task</a:t>
            </a:r>
            <a:endParaRPr lang="en-US" sz="1600" dirty="0"/>
          </a:p>
        </p:txBody>
      </p:sp>
      <p:sp>
        <p:nvSpPr>
          <p:cNvPr id="18" name="Text 16"/>
          <p:cNvSpPr/>
          <p:nvPr/>
        </p:nvSpPr>
        <p:spPr>
          <a:xfrm>
            <a:off x="10058400" y="1920240"/>
            <a:ext cx="9144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r" indent="0" marL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06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5029200" y="2468880"/>
            <a:ext cx="45720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Segment Anything Model (SAM)</a:t>
            </a:r>
            <a:endParaRPr lang="en-US" sz="1600" dirty="0"/>
          </a:p>
        </p:txBody>
      </p:sp>
      <p:sp>
        <p:nvSpPr>
          <p:cNvPr id="20" name="Text 18"/>
          <p:cNvSpPr/>
          <p:nvPr/>
        </p:nvSpPr>
        <p:spPr>
          <a:xfrm>
            <a:off x="10058400" y="2468880"/>
            <a:ext cx="9144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r" indent="0" marL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09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5029200" y="3017520"/>
            <a:ext cx="45720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Data Engine</a:t>
            </a:r>
            <a:endParaRPr lang="en-US" sz="1600" dirty="0"/>
          </a:p>
        </p:txBody>
      </p:sp>
      <p:sp>
        <p:nvSpPr>
          <p:cNvPr id="22" name="Text 20"/>
          <p:cNvSpPr/>
          <p:nvPr/>
        </p:nvSpPr>
        <p:spPr>
          <a:xfrm>
            <a:off x="10058400" y="3017520"/>
            <a:ext cx="9144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r" indent="0" marL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12</a:t>
            </a:r>
            <a:endParaRPr lang="en-US" sz="1600" dirty="0"/>
          </a:p>
        </p:txBody>
      </p:sp>
      <p:sp>
        <p:nvSpPr>
          <p:cNvPr id="23" name="Text 21"/>
          <p:cNvSpPr/>
          <p:nvPr/>
        </p:nvSpPr>
        <p:spPr>
          <a:xfrm>
            <a:off x="5029200" y="3566160"/>
            <a:ext cx="45720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SA-1B Dataset</a:t>
            </a:r>
            <a:endParaRPr lang="en-US" sz="1600" dirty="0"/>
          </a:p>
        </p:txBody>
      </p:sp>
      <p:sp>
        <p:nvSpPr>
          <p:cNvPr id="24" name="Text 22"/>
          <p:cNvSpPr/>
          <p:nvPr/>
        </p:nvSpPr>
        <p:spPr>
          <a:xfrm>
            <a:off x="10058400" y="3566160"/>
            <a:ext cx="9144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r" indent="0" marL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15</a:t>
            </a:r>
            <a:endParaRPr lang="en-US" sz="1600" dirty="0"/>
          </a:p>
        </p:txBody>
      </p:sp>
      <p:sp>
        <p:nvSpPr>
          <p:cNvPr id="25" name="Text 23"/>
          <p:cNvSpPr/>
          <p:nvPr/>
        </p:nvSpPr>
        <p:spPr>
          <a:xfrm>
            <a:off x="5029200" y="4114800"/>
            <a:ext cx="45720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Performance and Experiments</a:t>
            </a:r>
            <a:endParaRPr lang="en-US" sz="1600" dirty="0"/>
          </a:p>
        </p:txBody>
      </p:sp>
      <p:sp>
        <p:nvSpPr>
          <p:cNvPr id="26" name="Text 24"/>
          <p:cNvSpPr/>
          <p:nvPr/>
        </p:nvSpPr>
        <p:spPr>
          <a:xfrm>
            <a:off x="10058400" y="4114800"/>
            <a:ext cx="9144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r" indent="0" marL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21</a:t>
            </a:r>
            <a:endParaRPr lang="en-US" sz="1600" dirty="0"/>
          </a:p>
        </p:txBody>
      </p:sp>
      <p:sp>
        <p:nvSpPr>
          <p:cNvPr id="27" name="Text 25"/>
          <p:cNvSpPr/>
          <p:nvPr/>
        </p:nvSpPr>
        <p:spPr>
          <a:xfrm>
            <a:off x="5029200" y="4663440"/>
            <a:ext cx="45720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Conclusion</a:t>
            </a:r>
            <a:endParaRPr lang="en-US" sz="1600" dirty="0"/>
          </a:p>
        </p:txBody>
      </p:sp>
      <p:sp>
        <p:nvSpPr>
          <p:cNvPr id="28" name="Text 26"/>
          <p:cNvSpPr/>
          <p:nvPr/>
        </p:nvSpPr>
        <p:spPr>
          <a:xfrm>
            <a:off x="10058400" y="4663440"/>
            <a:ext cx="9144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r" indent="0" marL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28</a:t>
            </a:r>
            <a:endParaRPr lang="en-US" sz="16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 txBox="1"/>
          <p:nvPr/>
        </p:nvSpPr>
        <p:spPr>
          <a:xfrm>
            <a:off x="914400" y="91440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Fairness and Responsible AI</a:t>
            </a:r>
            <a:endParaRPr lang="en-US" sz="3200" dirty="0"/>
          </a:p>
        </p:txBody>
      </p:sp>
      <p:sp>
        <p:nvSpPr>
          <p:cNvPr id="7" name="Text 5"/>
          <p:cNvSpPr/>
          <p:nvPr/>
        </p:nvSpPr>
        <p:spPr>
          <a:xfrm>
            <a:off x="6323076" y="91440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Auditing for Fairness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Researchers audited the model for potential bias to ensure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it is equitable. They tested the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Segment Anything Model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(SAM) on images of people, analyzing performance across</a:t>
            </a:r>
            <a:endParaRPr lang="en-US" sz="1200" dirty="0"/>
          </a:p>
          <a:p>
            <a:pPr algn="l" indent="0" marL="0">
              <a:spcAft>
                <a:spcPts val="16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perceived gender, age group, and skin tone.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Measuring Accuracy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They used a metric called mIoU, which scores how perfectly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digital cutout matches the person. A higher number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means better precision. Tests simulated user interactions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with 1 and 3 clicks to guide the segmentation tool.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914400" y="379476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Gender Consistency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Results show similar performance regardless of gender.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For females, the model achieved a score of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54.4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while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for males it scored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55.7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 This small difference confirms</a:t>
            </a:r>
            <a:endParaRPr lang="en-US" sz="1200" dirty="0"/>
          </a:p>
          <a:p>
            <a:pPr algn="l" indent="0" marL="0">
              <a:spcAft>
                <a:spcPts val="16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model treats groups equally.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Age Group Analysis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Tests covered young, middle-aged, and older groups.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Surprisingly, it performed best on older people (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62.9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%)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compared to younger people (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54.2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%). This is unusual,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as AI typically struggles with older demographics.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6323076" y="3794760"/>
            <a:ext cx="4951476" cy="260604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Skin Tone Equity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audit used the Fitzpatrick scale, ranging from type 1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(lightest skin) to type 6 (darkest skin). The results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found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no significant difference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in accuracy.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Inclusive Performance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Type 1 skin scored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52.9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and Type 6 scored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56.7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Statistical analysis shows these scores are comparable.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consistency is critical for real-world global use,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ensuring the tool works reliably for all complexions.</a:t>
            </a:r>
            <a:endParaRPr lang="en-US" sz="1200" dirty="0"/>
          </a:p>
        </p:txBody>
      </p:sp>
      <p:sp>
        <p:nvSpPr>
          <p:cNvPr id="10" name="Text 8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SA-1B Dataset</a:t>
            </a:r>
            <a:endParaRPr lang="en-US" sz="12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/>
          <p:nvPr/>
        </p:nvSpPr>
        <p:spPr>
          <a:xfrm>
            <a:off x="914400" y="1976018"/>
            <a:ext cx="1590142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SECTION 06</a:t>
            </a:r>
            <a:endParaRPr lang="en-US" sz="1800" dirty="0"/>
          </a:p>
        </p:txBody>
      </p:sp>
      <p:sp>
        <p:nvSpPr>
          <p:cNvPr id="7" name="Text 5"/>
          <p:cNvSpPr/>
          <p:nvPr/>
        </p:nvSpPr>
        <p:spPr>
          <a:xfrm>
            <a:off x="822960" y="2560320"/>
            <a:ext cx="8351215" cy="1623974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4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Performance and</a:t>
            </a:r>
            <a:endParaRPr lang="en-US" sz="4500" dirty="0"/>
          </a:p>
          <a:p>
            <a:pPr algn="l" indent="0" marL="0">
              <a:buNone/>
            </a:pPr>
            <a:r>
              <a:rPr lang="en-US" sz="4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Experiments</a:t>
            </a:r>
            <a:endParaRPr lang="en-US" sz="45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14400" y="914400"/>
            <a:ext cx="91440" cy="9144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183112" y="914400"/>
            <a:ext cx="91440" cy="9144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914400" y="6309360"/>
            <a:ext cx="91440" cy="9144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183112" y="6309360"/>
            <a:ext cx="91440" cy="9144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Shape 4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7" name="Shape 5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8" name="Shape 6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9" name="Shape 7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0" name="Text 8"/>
          <p:cNvSpPr/>
          <p:nvPr/>
        </p:nvSpPr>
        <p:spPr>
          <a:xfrm>
            <a:off x="914400" y="914400"/>
            <a:ext cx="10360152" cy="73152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 define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zero-shot transfer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as testing the model on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23 new datasets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it never saw, ensuring no memorization.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From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aerial maps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to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microscopy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the model identifies objects in diverse domains without needing fine-tuning.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Results show it outperforms the strong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RITM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baseline on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16 of 23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tasks, validating its generalized understanding.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914400" y="1828800"/>
            <a:ext cx="2560320" cy="13716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23 Datasets</a:t>
            </a:r>
            <a:endParaRPr lang="en-US" sz="2400" dirty="0"/>
          </a:p>
          <a:p>
            <a:pPr algn="l" indent="0" marL="0">
              <a:buNone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Diverse Data</a:t>
            </a:r>
            <a:endParaRPr lang="en-US" sz="2400" dirty="0"/>
          </a:p>
          <a:p>
            <a:pPr algn="l" indent="0" marL="0">
              <a:buNone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Zero Training</a:t>
            </a:r>
            <a:endParaRPr lang="en-US" sz="2400" dirty="0"/>
          </a:p>
        </p:txBody>
      </p:sp>
      <p:sp>
        <p:nvSpPr>
          <p:cNvPr id="12" name="Text 10"/>
          <p:cNvSpPr/>
          <p:nvPr/>
        </p:nvSpPr>
        <p:spPr>
          <a:xfrm>
            <a:off x="3840480" y="1828800"/>
            <a:ext cx="2560320" cy="13716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Fairness Test</a:t>
            </a:r>
            <a:endParaRPr lang="en-US" sz="2400" dirty="0"/>
          </a:p>
          <a:p>
            <a:pPr algn="l" indent="0" marL="0">
              <a:buNone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Gender &amp; Age</a:t>
            </a:r>
            <a:endParaRPr lang="en-US" sz="2400" dirty="0"/>
          </a:p>
          <a:p>
            <a:pPr algn="l" indent="0" marL="0">
              <a:buNone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Consistent</a:t>
            </a:r>
            <a:endParaRPr lang="en-US" sz="2400" dirty="0"/>
          </a:p>
        </p:txBody>
      </p:sp>
      <p:sp>
        <p:nvSpPr>
          <p:cNvPr id="13" name="Text 11"/>
          <p:cNvSpPr/>
          <p:nvPr/>
        </p:nvSpPr>
        <p:spPr>
          <a:xfrm>
            <a:off x="914400" y="3383280"/>
            <a:ext cx="2560320" cy="13716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16/23 Wins</a:t>
            </a:r>
            <a:endParaRPr lang="en-US" sz="2400" dirty="0"/>
          </a:p>
          <a:p>
            <a:pPr algn="l" indent="0" marL="0">
              <a:buNone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Beats RITM</a:t>
            </a:r>
            <a:endParaRPr lang="en-US" sz="2400" dirty="0"/>
          </a:p>
          <a:p>
            <a:pPr algn="l" indent="0" marL="0">
              <a:buNone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High mIoU</a:t>
            </a:r>
            <a:endParaRPr lang="en-US" sz="2400" dirty="0"/>
          </a:p>
        </p:txBody>
      </p:sp>
      <p:sp>
        <p:nvSpPr>
          <p:cNvPr id="14" name="Text 12"/>
          <p:cNvSpPr/>
          <p:nvPr/>
        </p:nvSpPr>
        <p:spPr>
          <a:xfrm>
            <a:off x="3840480" y="3383280"/>
            <a:ext cx="2560320" cy="13716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Smart Masks</a:t>
            </a:r>
            <a:endParaRPr lang="en-US" sz="2400" dirty="0"/>
          </a:p>
          <a:p>
            <a:pPr algn="l" indent="0" marL="0">
              <a:buNone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1-Click Use</a:t>
            </a:r>
            <a:endParaRPr lang="en-US" sz="2400" dirty="0"/>
          </a:p>
          <a:p>
            <a:pPr algn="l" indent="0" marL="0">
              <a:buNone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Top Quality</a:t>
            </a:r>
            <a:endParaRPr lang="en-US" sz="2400" dirty="0"/>
          </a:p>
        </p:txBody>
      </p:sp>
      <p:pic>
        <p:nvPicPr>
          <p:cNvPr id="1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58000" y="2001033"/>
            <a:ext cx="4114800" cy="2741634"/>
          </a:xfrm>
          <a:prstGeom prst="rect">
            <a:avLst/>
          </a:prstGeom>
        </p:spPr>
      </p:pic>
      <p:pic>
        <p:nvPicPr>
          <p:cNvPr id="1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5206916"/>
            <a:ext cx="3200400" cy="1016168"/>
          </a:xfrm>
          <a:prstGeom prst="rect">
            <a:avLst/>
          </a:prstGeom>
        </p:spPr>
      </p:pic>
      <p:pic>
        <p:nvPicPr>
          <p:cNvPr id="1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4763" y="5029200"/>
            <a:ext cx="3051994" cy="1371600"/>
          </a:xfrm>
          <a:prstGeom prst="rect">
            <a:avLst/>
          </a:prstGeom>
        </p:spPr>
      </p:pic>
      <p:pic>
        <p:nvPicPr>
          <p:cNvPr id="18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6720" y="5188591"/>
            <a:ext cx="3200400" cy="1052817"/>
          </a:xfrm>
          <a:prstGeom prst="rect">
            <a:avLst/>
          </a:prstGeom>
        </p:spPr>
      </p:pic>
      <p:sp>
        <p:nvSpPr>
          <p:cNvPr id="19" name="Text 13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Performance and Experiments</a:t>
            </a:r>
            <a:endParaRPr lang="en-US" sz="12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 txBox="1"/>
          <p:nvPr/>
        </p:nvSpPr>
        <p:spPr>
          <a:xfrm>
            <a:off x="914400" y="914400"/>
            <a:ext cx="10360152" cy="9144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Performance: Segmentation from Points</a:t>
            </a:r>
            <a:endParaRPr lang="en-US" sz="3200" dirty="0"/>
          </a:p>
        </p:txBody>
      </p:sp>
      <p:sp>
        <p:nvSpPr>
          <p:cNvPr id="7" name="Text 5"/>
          <p:cNvSpPr/>
          <p:nvPr/>
        </p:nvSpPr>
        <p:spPr>
          <a:xfrm>
            <a:off x="914400" y="2103120"/>
            <a:ext cx="5084064" cy="201168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Single-Point Test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 evaluated the model by providing just a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single point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on an</a:t>
            </a:r>
            <a:endParaRPr lang="en-US" sz="1200" dirty="0"/>
          </a:p>
          <a:p>
            <a:pPr algn="l" indent="0" marL="0">
              <a:spcAft>
                <a:spcPts val="16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object and asking it to identify and mask the entire shape.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Defining the Metric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 measure success using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mIoU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(mean Intersection over Union).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Think of this as "overlap accuracy"—calculating how perfectly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model's predicted shape matches the real ground truth.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6190488" y="2103120"/>
            <a:ext cx="5084064" cy="201168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SAM vs. Strong Baselines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Compared to RITM (a top existing model), SAM achieved higher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accuracy scores on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16 of the 23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tested datasets.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Solving Ambiguity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One point can be ambiguous (e.g., clicking a shirt vs. person).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When we allow SAM to offer 3 options and pick the best one,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it outperforms the baseline on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all 23 datasets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914400" y="4389120"/>
            <a:ext cx="5084064" cy="201168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Human Quality Ratings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Automated metrics can miss context, so we asked humans to rate</a:t>
            </a:r>
            <a:endParaRPr lang="en-US" sz="1200" dirty="0"/>
          </a:p>
          <a:p>
            <a:pPr algn="l" indent="0" marL="0">
              <a:spcAft>
                <a:spcPts val="16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mask quality from 1 (worst) to 10 (best).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Superior Results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Evaluators consistently gave SAM high scores between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7 and 9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range signifies "identifiable objects" with rare errors.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Humans preferred SAM even when computer metrics were lower.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6190488" y="4389120"/>
            <a:ext cx="5084064" cy="201168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Scaling with More Points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 tested performance as users add more points (from 1 to 9).</a:t>
            </a:r>
            <a:endParaRPr lang="en-US" sz="1200" dirty="0"/>
          </a:p>
          <a:p>
            <a:pPr algn="l" indent="0" marL="0">
              <a:spcAft>
                <a:spcPts val="16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simulates a user correcting a mask by adding clicks.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"One-Click" Advantage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SAM's lead is largest with just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 point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showing strong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initial intuition. As more points are added, the task becomes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easier for all models, narrowing the performance gap.</a:t>
            </a:r>
            <a:endParaRPr lang="en-US" sz="1200" dirty="0"/>
          </a:p>
        </p:txBody>
      </p:sp>
      <p:sp>
        <p:nvSpPr>
          <p:cNvPr id="11" name="Text 9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Performance and Experiments</a:t>
            </a:r>
            <a:endParaRPr lang="en-US" sz="12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" y="1106009"/>
            <a:ext cx="5120640" cy="2497142"/>
          </a:xfrm>
          <a:prstGeom prst="rect">
            <a:avLst/>
          </a:prstGeom>
        </p:spPr>
      </p:pic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4123680"/>
            <a:ext cx="5120640" cy="190248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217920" y="914400"/>
            <a:ext cx="5056632" cy="9144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3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Qualitative Results</a:t>
            </a:r>
            <a:endParaRPr lang="en-US" sz="3200" dirty="0"/>
          </a:p>
        </p:txBody>
      </p:sp>
      <p:sp>
        <p:nvSpPr>
          <p:cNvPr id="9" name="Text 5"/>
          <p:cNvSpPr/>
          <p:nvPr/>
        </p:nvSpPr>
        <p:spPr>
          <a:xfrm>
            <a:off x="6217920" y="2011680"/>
            <a:ext cx="5056632" cy="178308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SAM produces sharp edge maps zero-shot. In the visual,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SAM outlines the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caterpillar's body segments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and plant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details more precisely than the ground truth. For the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buildings, it captures intricate structure like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windows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and bricks that manual annotations smooth over. This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granular output confirms SAM understands object boundaries.</a:t>
            </a:r>
            <a:endParaRPr lang="en-US" sz="1200" dirty="0"/>
          </a:p>
        </p:txBody>
      </p:sp>
      <p:sp>
        <p:nvSpPr>
          <p:cNvPr id="10" name="Text 6"/>
          <p:cNvSpPr/>
          <p:nvPr/>
        </p:nvSpPr>
        <p:spPr>
          <a:xfrm>
            <a:off x="6217920" y="3977640"/>
            <a:ext cx="5056632" cy="59436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Quantitative analysis on the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BSDS500 benchmark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confirms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SAM's strong performance against established baselines.</a:t>
            </a:r>
            <a:endParaRPr lang="en-US" sz="1200" dirty="0"/>
          </a:p>
        </p:txBody>
      </p:sp>
      <p:sp>
        <p:nvSpPr>
          <p:cNvPr id="11" name="Text 7"/>
          <p:cNvSpPr/>
          <p:nvPr/>
        </p:nvSpPr>
        <p:spPr>
          <a:xfrm>
            <a:off x="6217920" y="4754880"/>
            <a:ext cx="5056632" cy="59436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SAM achieves an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ODS score of .768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surpassing classic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methods like Canny (.600) and Felz-Hutt (.610).</a:t>
            </a:r>
            <a:endParaRPr lang="en-US" sz="1200" dirty="0"/>
          </a:p>
        </p:txBody>
      </p:sp>
      <p:sp>
        <p:nvSpPr>
          <p:cNvPr id="12" name="Text 8"/>
          <p:cNvSpPr/>
          <p:nvPr/>
        </p:nvSpPr>
        <p:spPr>
          <a:xfrm>
            <a:off x="6217920" y="5532120"/>
            <a:ext cx="5056632" cy="59436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Its recall is exceptional (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R50: .928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), nearly matching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state-of-the-art supervised model EDETR (.930).</a:t>
            </a:r>
            <a:endParaRPr lang="en-US" sz="1200" dirty="0"/>
          </a:p>
        </p:txBody>
      </p:sp>
      <p:sp>
        <p:nvSpPr>
          <p:cNvPr id="13" name="Text 9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Application: Zero-Shot Edge Detection</a:t>
            </a:r>
            <a:endParaRPr lang="en-US" sz="12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Shape 4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7" name="Shape 5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8" name="Shape 6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9" name="Shape 7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0" name="Shape 8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1" name="Shape 9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2" name="Shape 10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3" name="Shape 11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4" name="Text 12"/>
          <p:cNvSpPr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Method: Using ViTDet boxes to prompt SAM for segmentation.</a:t>
            </a:r>
            <a:endParaRPr lang="en-US" sz="1200" dirty="0"/>
          </a:p>
        </p:txBody>
      </p:sp>
      <p:sp>
        <p:nvSpPr>
          <p:cNvPr id="15" name="Text 13"/>
          <p:cNvSpPr/>
          <p:nvPr/>
        </p:nvSpPr>
        <p:spPr>
          <a:xfrm>
            <a:off x="914400" y="1097280"/>
            <a:ext cx="4114800" cy="45720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3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SAM</a:t>
            </a:r>
            <a:endParaRPr lang="en-US" sz="3400" dirty="0"/>
          </a:p>
          <a:p>
            <a:pPr algn="l" indent="0" marL="0">
              <a:spcAft>
                <a:spcPts val="700"/>
              </a:spcAft>
              <a:buNone/>
            </a:pPr>
            <a:r>
              <a: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Isolates</a:t>
            </a:r>
            <a:endParaRPr lang="en-US" sz="3400" dirty="0"/>
          </a:p>
          <a:p>
            <a:pPr algn="l" indent="0" marL="0">
              <a:spcAft>
                <a:spcPts val="700"/>
              </a:spcAft>
              <a:buNone/>
            </a:pPr>
            <a:r>
              <a:rPr lang="en-US" sz="3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Runners</a:t>
            </a:r>
            <a:endParaRPr lang="en-US" sz="3400" dirty="0"/>
          </a:p>
          <a:p>
            <a:pPr algn="l" indent="0" marL="0">
              <a:buNone/>
            </a:pPr>
            <a:r>
              <a:rPr lang="en-US" sz="3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&amp; Fruits</a:t>
            </a:r>
            <a:endParaRPr lang="en-US" sz="3400" dirty="0"/>
          </a:p>
          <a:p>
            <a:pPr algn="l" indent="0" marL="0">
              <a:spcAft>
                <a:spcPts val="700"/>
              </a:spcAft>
              <a:buNone/>
            </a:pPr>
            <a:r>
              <a: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With</a:t>
            </a:r>
            <a:endParaRPr lang="en-US" sz="3400" dirty="0"/>
          </a:p>
          <a:p>
            <a:pPr algn="l" indent="0" marL="0">
              <a:spcAft>
                <a:spcPts val="700"/>
              </a:spcAft>
              <a:buNone/>
            </a:pPr>
            <a:r>
              <a:rPr lang="en-US" sz="3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Crisp</a:t>
            </a:r>
            <a:endParaRPr lang="en-US" sz="3400" dirty="0"/>
          </a:p>
          <a:p>
            <a:pPr algn="l" indent="0" marL="0">
              <a:buNone/>
            </a:pPr>
            <a:r>
              <a:rPr lang="en-US" sz="3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Edges</a:t>
            </a:r>
            <a:endParaRPr lang="en-US" sz="3400" dirty="0"/>
          </a:p>
        </p:txBody>
      </p:sp>
      <p:pic>
        <p:nvPicPr>
          <p:cNvPr id="1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47338" y="1097280"/>
            <a:ext cx="5466275" cy="325526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22676" y="955333"/>
            <a:ext cx="3657600" cy="2661334"/>
          </a:xfrm>
          <a:prstGeom prst="rect">
            <a:avLst/>
          </a:prstGeom>
        </p:spPr>
      </p:pic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8876" y="1956211"/>
            <a:ext cx="2057400" cy="659579"/>
          </a:xfrm>
          <a:prstGeom prst="rect">
            <a:avLst/>
          </a:prstGeom>
        </p:spPr>
      </p:pic>
      <p:sp>
        <p:nvSpPr>
          <p:cNvPr id="8" name="Text 4"/>
          <p:cNvSpPr txBox="1"/>
          <p:nvPr/>
        </p:nvSpPr>
        <p:spPr>
          <a:xfrm>
            <a:off x="914400" y="3886200"/>
            <a:ext cx="3300984" cy="25146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Zero-Shot</a:t>
            </a:r>
            <a:endParaRPr lang="en-US" sz="3200" dirty="0"/>
          </a:p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Text-to-Mask</a:t>
            </a:r>
            <a:endParaRPr lang="en-US" sz="3200" dirty="0"/>
          </a:p>
        </p:txBody>
      </p:sp>
      <p:sp>
        <p:nvSpPr>
          <p:cNvPr id="9" name="Text 5"/>
          <p:cNvSpPr/>
          <p:nvPr/>
        </p:nvSpPr>
        <p:spPr>
          <a:xfrm>
            <a:off x="4443984" y="3886200"/>
            <a:ext cx="3300984" cy="25146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Concept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SAM can find objects using just words.</a:t>
            </a:r>
            <a:endParaRPr lang="en-US" sz="1200" dirty="0"/>
          </a:p>
          <a:p>
            <a:pPr algn="l" indent="0" marL="0">
              <a:spcAft>
                <a:spcPts val="9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It requires no text-specific training.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Method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 use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CLIP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to link text and images.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It turns prompts like "wheel" into</a:t>
            </a:r>
            <a:endParaRPr lang="en-US" sz="1200" dirty="0"/>
          </a:p>
          <a:p>
            <a:pPr algn="l" indent="0" marL="0">
              <a:spcAft>
                <a:spcPts val="9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visual signals that SAM understands.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Visual Proof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Images show SAM correctly outlining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complex parts like a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grille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or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wheel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200" dirty="0"/>
          </a:p>
        </p:txBody>
      </p:sp>
      <p:sp>
        <p:nvSpPr>
          <p:cNvPr id="10" name="Text 6"/>
          <p:cNvSpPr/>
          <p:nvPr/>
        </p:nvSpPr>
        <p:spPr>
          <a:xfrm>
            <a:off x="7973568" y="3886200"/>
            <a:ext cx="3300984" cy="25146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Handling Ambiguity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Text is not always precise. Visuals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show SAM mistaking a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pillar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for a wiper.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Solution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Adding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one click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guides SAM correctly.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See the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"+ point"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success images.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High Quality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chart shows human ratings.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SAM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bars (orange) peak at a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9/10 score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outperforming standard models.</a:t>
            </a:r>
            <a:endParaRPr lang="en-US" sz="1200" dirty="0"/>
          </a:p>
        </p:txBody>
      </p:sp>
      <p:sp>
        <p:nvSpPr>
          <p:cNvPr id="11" name="Text 7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Performance and Experiments</a:t>
            </a:r>
            <a:endParaRPr lang="en-US" sz="12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Shape 4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7" name="Shape 5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8" name="Shape 6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9" name="Shape 7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0" name="Shape 8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1" name="Shape 9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2" name="Shape 10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3" name="Shape 11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4" name="Text 12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Performance and Experiments</a:t>
            </a:r>
            <a:endParaRPr lang="en-US" sz="1200" dirty="0"/>
          </a:p>
        </p:txBody>
      </p:sp>
      <p:sp>
        <p:nvSpPr>
          <p:cNvPr id="15" name="Text 13"/>
          <p:cNvSpPr txBox="1"/>
          <p:nvPr/>
        </p:nvSpPr>
        <p:spPr>
          <a:xfrm>
            <a:off x="914400" y="1371600"/>
            <a:ext cx="5029200" cy="41148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Impact of</a:t>
            </a:r>
            <a:endParaRPr lang="en-US" sz="3400" dirty="0"/>
          </a:p>
          <a:p>
            <a:pPr algn="l" indent="0" marL="0">
              <a:buNone/>
            </a:pPr>
            <a:r>
              <a: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Data Volume</a:t>
            </a:r>
            <a:endParaRPr lang="en-US" sz="3400" dirty="0"/>
          </a:p>
          <a:p>
            <a:pPr algn="l" indent="0" marL="0">
              <a:buNone/>
            </a:pPr>
            <a:r>
              <a: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on Model</a:t>
            </a:r>
            <a:endParaRPr lang="en-US" sz="3400" dirty="0"/>
          </a:p>
          <a:p>
            <a:pPr algn="l" indent="0" marL="0">
              <a:buNone/>
            </a:pPr>
            <a:r>
              <a: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Performance</a:t>
            </a:r>
            <a:endParaRPr lang="en-US" sz="3400" dirty="0"/>
          </a:p>
        </p:txBody>
      </p:sp>
      <p:sp>
        <p:nvSpPr>
          <p:cNvPr id="16" name="Text 14"/>
          <p:cNvSpPr/>
          <p:nvPr/>
        </p:nvSpPr>
        <p:spPr>
          <a:xfrm>
            <a:off x="6400800" y="1444752"/>
            <a:ext cx="4572000" cy="41148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Ablation Study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Researchers tested performance by removing</a:t>
            </a:r>
            <a:endParaRPr lang="en-US" sz="1400" dirty="0"/>
          </a:p>
          <a:p>
            <a:pPr algn="l" indent="0" marL="0">
              <a:spcAft>
                <a:spcPts val="1300"/>
              </a:spcAft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data to understand training efficiency.</a:t>
            </a:r>
            <a:endParaRPr lang="en-US" sz="1400" dirty="0"/>
          </a:p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Key Finding: 10% is Enough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Training on just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 million images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(10%)</a:t>
            </a:r>
            <a:endParaRPr lang="en-US" sz="1400" dirty="0"/>
          </a:p>
          <a:p>
            <a:pPr algn="l" indent="0" marL="0">
              <a:spcAft>
                <a:spcPts val="1300"/>
              </a:spcAft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matches the performance of the full dataset.</a:t>
            </a:r>
            <a:endParaRPr lang="en-US" sz="1400" dirty="0"/>
          </a:p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Automatic vs. Human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Using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fully automatic masks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works almost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as well as human data. This makes scaling</a:t>
            </a:r>
            <a:endParaRPr lang="en-US" sz="1400" dirty="0"/>
          </a:p>
          <a:p>
            <a:pPr algn="l" indent="0" marL="0">
              <a:spcAft>
                <a:spcPts val="1300"/>
              </a:spcAft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much easier and faster.</a:t>
            </a:r>
            <a:endParaRPr lang="en-US" sz="1400" dirty="0"/>
          </a:p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Why It Matters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 do not need infinite human effort. The</a:t>
            </a:r>
            <a:endParaRPr lang="en-US" sz="1400" dirty="0"/>
          </a:p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data engine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allows for massive scaling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for future foundation models.</a:t>
            </a:r>
            <a:endParaRPr lang="en-US" sz="14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/>
          <p:nvPr/>
        </p:nvSpPr>
        <p:spPr>
          <a:xfrm>
            <a:off x="914400" y="1976018"/>
            <a:ext cx="1590142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SECTION 07</a:t>
            </a:r>
            <a:endParaRPr lang="en-US" sz="1800" dirty="0"/>
          </a:p>
        </p:txBody>
      </p:sp>
      <p:sp>
        <p:nvSpPr>
          <p:cNvPr id="7" name="Text 5"/>
          <p:cNvSpPr/>
          <p:nvPr/>
        </p:nvSpPr>
        <p:spPr>
          <a:xfrm>
            <a:off x="822960" y="2560320"/>
            <a:ext cx="8351215" cy="1623974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4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Conclusion</a:t>
            </a:r>
            <a:endParaRPr lang="en-US" sz="4500" dirty="0"/>
          </a:p>
        </p:txBody>
      </p:sp>
      <p:sp>
        <p:nvSpPr>
          <p:cNvPr id="8" name="Text 6"/>
          <p:cNvSpPr/>
          <p:nvPr/>
        </p:nvSpPr>
        <p:spPr>
          <a:xfrm>
            <a:off x="6698894" y="4184294"/>
            <a:ext cx="4572000" cy="13716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r" indent="0" marL="0">
              <a:buNone/>
            </a:pPr>
            <a:r>
              <a:rPr lang="en-US" sz="1200" dirty="0">
                <a:solidFill>
                  <a:srgbClr val="40404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Summary &amp; Future Directions</a:t>
            </a:r>
            <a:endParaRPr lang="en-US" sz="12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 txBox="1"/>
          <p:nvPr/>
        </p:nvSpPr>
        <p:spPr>
          <a:xfrm>
            <a:off x="914400" y="914400"/>
            <a:ext cx="10360152" cy="9144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Summary and Future Impact</a:t>
            </a:r>
            <a:endParaRPr lang="en-US" sz="3200" dirty="0"/>
          </a:p>
        </p:txBody>
      </p:sp>
      <p:sp>
        <p:nvSpPr>
          <p:cNvPr id="7" name="Text 5"/>
          <p:cNvSpPr/>
          <p:nvPr/>
        </p:nvSpPr>
        <p:spPr>
          <a:xfrm>
            <a:off x="914400" y="2103120"/>
            <a:ext cx="5084064" cy="201168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Foundation Model Era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 successfully built a foundation model for segmentation. It</a:t>
            </a:r>
            <a:endParaRPr lang="en-US" sz="1200" dirty="0"/>
          </a:p>
          <a:p>
            <a:pPr algn="l" indent="0" marL="0">
              <a:spcAft>
                <a:spcPts val="4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adapts to new tasks by using broad, large-scale training data.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Three Core Pillars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project success relies on a new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task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(prompting), a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robust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model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(SAM), and the massive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SA-1B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dataset with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over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11 million images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to power this technological leap.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6190488" y="2103120"/>
            <a:ext cx="5084064" cy="201168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Open for Research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 released the full model and over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 billion masks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to the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public. This open approach allows the global research</a:t>
            </a:r>
            <a:endParaRPr lang="en-US" sz="1200" dirty="0"/>
          </a:p>
          <a:p>
            <a:pPr algn="l" indent="0" marL="0">
              <a:spcAft>
                <a:spcPts val="4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community to build upon our work freely.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Future Standard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Whether SAM becomes the absolute industry standard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remains to be seen, but it paves the path ahead for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future computer vision advancements.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914400" y="4389120"/>
            <a:ext cx="5084064" cy="201168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Visual Limitations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While SAM is versatile, it is not flawless. It can sometimes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miss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fine structures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or mistakenly "hallucinate" </a:t>
            </a:r>
            <a:endParaRPr lang="en-US" sz="1200" dirty="0"/>
          </a:p>
          <a:p>
            <a:pPr algn="l" indent="0" marL="0">
              <a:spcAft>
                <a:spcPts val="4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disconnected parts that do not actually exist in the image.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Boundary Quality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Object edges are not always as crisp as those from slower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methods. Dedicated tools that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"zoom in"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may still produce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sharper, more precise segmentation lines.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6190488" y="4389120"/>
            <a:ext cx="5084064" cy="201168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Performance Constraints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model processes user prompts quickly, but the overall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system is not fully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real-time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when using the heaviest</a:t>
            </a:r>
            <a:endParaRPr lang="en-US" sz="1200" dirty="0"/>
          </a:p>
          <a:p>
            <a:pPr algn="l" indent="0" marL="0">
              <a:spcAft>
                <a:spcPts val="4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image encoders.</a:t>
            </a:r>
            <a:endParaRPr lang="en-US" sz="1200" dirty="0"/>
          </a:p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Specialized Domains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While SAM has breadth, specific tools (like in biology) may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still outperform it. Text-to-mask features are also currently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experimental and need more robust development.</a:t>
            </a:r>
            <a:endParaRPr lang="en-US" sz="1200" dirty="0"/>
          </a:p>
        </p:txBody>
      </p:sp>
      <p:sp>
        <p:nvSpPr>
          <p:cNvPr id="11" name="Text 9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Conclusion</a:t>
            </a:r>
            <a:endParaRPr lang="en-US" sz="1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/>
          <p:nvPr/>
        </p:nvSpPr>
        <p:spPr>
          <a:xfrm>
            <a:off x="914400" y="1976018"/>
            <a:ext cx="1590142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SECTION 01</a:t>
            </a:r>
            <a:endParaRPr lang="en-US" sz="1800" dirty="0"/>
          </a:p>
        </p:txBody>
      </p:sp>
      <p:sp>
        <p:nvSpPr>
          <p:cNvPr id="7" name="Text 5"/>
          <p:cNvSpPr/>
          <p:nvPr/>
        </p:nvSpPr>
        <p:spPr>
          <a:xfrm>
            <a:off x="822960" y="2560320"/>
            <a:ext cx="8351215" cy="1623974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4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Introduction to the</a:t>
            </a:r>
            <a:endParaRPr lang="en-US" sz="4500" dirty="0"/>
          </a:p>
          <a:p>
            <a:pPr algn="l" indent="0" marL="0">
              <a:buNone/>
            </a:pPr>
            <a:r>
              <a:rPr lang="en-US" sz="4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Segment Anything Project</a:t>
            </a:r>
            <a:endParaRPr lang="en-US" sz="4500" dirty="0"/>
          </a:p>
        </p:txBody>
      </p:sp>
      <p:sp>
        <p:nvSpPr>
          <p:cNvPr id="8" name="Text 6"/>
          <p:cNvSpPr/>
          <p:nvPr/>
        </p:nvSpPr>
        <p:spPr>
          <a:xfrm>
            <a:off x="6698894" y="4184294"/>
            <a:ext cx="4572000" cy="13716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r" indent="0" marL="0">
              <a:buNone/>
            </a:pPr>
            <a:r>
              <a:rPr lang="en-US" sz="1200" dirty="0">
                <a:solidFill>
                  <a:srgbClr val="40404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 Foundation Model for Computer Vision</a:t>
            </a:r>
            <a:endParaRPr lang="en-US" sz="1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Shape 4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7" name="Shape 5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8" name="Shape 6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9" name="Shape 7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0" name="Shape 8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1" name="Shape 9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2" name="Shape 10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3" name="Shape 11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4" name="Text 12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Introduction to the Segment Anything Project</a:t>
            </a:r>
            <a:endParaRPr lang="en-US" sz="1200" dirty="0"/>
          </a:p>
        </p:txBody>
      </p:sp>
      <p:sp>
        <p:nvSpPr>
          <p:cNvPr id="15" name="Text 13"/>
          <p:cNvSpPr txBox="1"/>
          <p:nvPr/>
        </p:nvSpPr>
        <p:spPr>
          <a:xfrm>
            <a:off x="914400" y="1371600"/>
            <a:ext cx="7772400" cy="13716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Project Overview: Task,</a:t>
            </a:r>
            <a:endParaRPr lang="en-US" sz="3400" dirty="0"/>
          </a:p>
          <a:p>
            <a:pPr algn="l" indent="0" marL="0">
              <a:buNone/>
            </a:pPr>
            <a:r>
              <a: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Model, and Data</a:t>
            </a:r>
            <a:endParaRPr lang="en-US" sz="3400" dirty="0"/>
          </a:p>
        </p:txBody>
      </p:sp>
      <p:pic>
        <p:nvPicPr>
          <p:cNvPr id="1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" y="4056056"/>
            <a:ext cx="3246120" cy="2165743"/>
          </a:xfrm>
          <a:prstGeom prst="rect">
            <a:avLst/>
          </a:prstGeom>
        </p:spPr>
      </p:pic>
      <p:pic>
        <p:nvPicPr>
          <p:cNvPr id="1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6936" y="3922776"/>
            <a:ext cx="3195079" cy="2432304"/>
          </a:xfrm>
          <a:prstGeom prst="rect">
            <a:avLst/>
          </a:prstGeom>
        </p:spPr>
      </p:pic>
      <p:pic>
        <p:nvPicPr>
          <p:cNvPr id="1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9606" y="3922776"/>
            <a:ext cx="3043772" cy="243230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Shape 4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7" name="Shape 5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8" name="Shape 6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9" name="Shape 7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0" name="Shape 8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1" name="Shape 9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2" name="Shape 10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3" name="Shape 11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4" name="Text 12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Introduction to the Segment Anything Project</a:t>
            </a:r>
            <a:endParaRPr lang="en-US" sz="1200" dirty="0"/>
          </a:p>
        </p:txBody>
      </p:sp>
      <p:sp>
        <p:nvSpPr>
          <p:cNvPr id="15" name="Text 13"/>
          <p:cNvSpPr txBox="1"/>
          <p:nvPr/>
        </p:nvSpPr>
        <p:spPr>
          <a:xfrm>
            <a:off x="914400" y="1463040"/>
            <a:ext cx="5029200" cy="41148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What is a</a:t>
            </a:r>
            <a:endParaRPr lang="en-US" sz="3400" dirty="0"/>
          </a:p>
          <a:p>
            <a:pPr algn="l" indent="0" marL="0">
              <a:buNone/>
            </a:pPr>
            <a:r>
              <a: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Foundation</a:t>
            </a:r>
            <a:endParaRPr lang="en-US" sz="3400" dirty="0"/>
          </a:p>
          <a:p>
            <a:pPr algn="l" indent="0" marL="0">
              <a:buNone/>
            </a:pPr>
            <a:r>
              <a: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Model?</a:t>
            </a:r>
            <a:endParaRPr lang="en-US" sz="3400" dirty="0"/>
          </a:p>
        </p:txBody>
      </p:sp>
      <p:sp>
        <p:nvSpPr>
          <p:cNvPr id="16" name="Text 14"/>
          <p:cNvSpPr/>
          <p:nvPr/>
        </p:nvSpPr>
        <p:spPr>
          <a:xfrm>
            <a:off x="6400800" y="1463040"/>
            <a:ext cx="4846320" cy="45720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Core Definition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Foundation models are trained on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broad data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to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adapt to many downstream tasks. Unlike specialized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models built for one specific object, they possess</a:t>
            </a:r>
            <a:endParaRPr lang="en-US" sz="1400" dirty="0"/>
          </a:p>
          <a:p>
            <a:pPr algn="l" indent="0" marL="0">
              <a:spcAft>
                <a:spcPts val="1600"/>
              </a:spcAft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generalized knowledge useful for many problems.</a:t>
            </a:r>
            <a:endParaRPr lang="en-US" sz="1400" dirty="0"/>
          </a:p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GPT Analogy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Similar to how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GPT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works for text, SAM works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for computer vision. It learns universal visual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patterns during pre-training, allowing it to</a:t>
            </a:r>
            <a:endParaRPr lang="en-US" sz="1400" dirty="0"/>
          </a:p>
          <a:p>
            <a:pPr algn="l" indent="0" marL="0">
              <a:spcAft>
                <a:spcPts val="1600"/>
              </a:spcAft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understand images it has never seen before.</a:t>
            </a:r>
            <a:endParaRPr lang="en-US" sz="1400" dirty="0"/>
          </a:p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Zero-Shot Capability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Using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prompt engineering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users tell the model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what to find (like clicking a point) without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retraining it. This enables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zero-shot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transfer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to completely new image distributions and tasks.</a:t>
            </a:r>
            <a:endParaRPr lang="en-US" sz="1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/>
          <p:nvPr/>
        </p:nvSpPr>
        <p:spPr>
          <a:xfrm>
            <a:off x="914400" y="1976018"/>
            <a:ext cx="1590142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SECTION 02</a:t>
            </a:r>
            <a:endParaRPr lang="en-US" sz="1800" dirty="0"/>
          </a:p>
        </p:txBody>
      </p:sp>
      <p:sp>
        <p:nvSpPr>
          <p:cNvPr id="7" name="Text 5"/>
          <p:cNvSpPr/>
          <p:nvPr/>
        </p:nvSpPr>
        <p:spPr>
          <a:xfrm>
            <a:off x="822960" y="2560320"/>
            <a:ext cx="8351215" cy="1623974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4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Promptable Segmentation Task</a:t>
            </a:r>
            <a:endParaRPr lang="en-US" sz="4500" dirty="0"/>
          </a:p>
        </p:txBody>
      </p:sp>
      <p:sp>
        <p:nvSpPr>
          <p:cNvPr id="8" name="Text 6"/>
          <p:cNvSpPr/>
          <p:nvPr/>
        </p:nvSpPr>
        <p:spPr>
          <a:xfrm>
            <a:off x="6698894" y="4184294"/>
            <a:ext cx="4572000" cy="13716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r" indent="0" marL="0">
              <a:buNone/>
            </a:pPr>
            <a:r>
              <a:rPr lang="en-US" sz="1200" dirty="0">
                <a:solidFill>
                  <a:srgbClr val="40404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Defining a general task to enable zero-shot generalization via prompt engineering.</a:t>
            </a:r>
            <a:endParaRPr lang="en-US" sz="1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9885" y="1325880"/>
            <a:ext cx="2889430" cy="3200400"/>
          </a:xfrm>
          <a:prstGeom prst="rect">
            <a:avLst/>
          </a:prstGeom>
        </p:spPr>
      </p:pic>
      <p:sp>
        <p:nvSpPr>
          <p:cNvPr id="7" name="Text 4"/>
          <p:cNvSpPr txBox="1"/>
          <p:nvPr/>
        </p:nvSpPr>
        <p:spPr>
          <a:xfrm>
            <a:off x="4572000" y="914400"/>
            <a:ext cx="6702552" cy="109728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Promptable Segmentation</a:t>
            </a:r>
            <a:endParaRPr lang="en-US" sz="3200" dirty="0"/>
          </a:p>
        </p:txBody>
      </p:sp>
      <p:sp>
        <p:nvSpPr>
          <p:cNvPr id="8" name="Text 5"/>
          <p:cNvSpPr/>
          <p:nvPr/>
        </p:nvSpPr>
        <p:spPr>
          <a:xfrm>
            <a:off x="4572000" y="2194560"/>
            <a:ext cx="3259836" cy="201168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Defining the Prompt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 prompt acts as a user's hint to the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AI model. It can be a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foreground point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 box, or text. This input tells the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system exactly what specific object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to isolate within the image.</a:t>
            </a:r>
            <a:endParaRPr lang="en-US" sz="1200" dirty="0"/>
          </a:p>
        </p:txBody>
      </p:sp>
      <p:sp>
        <p:nvSpPr>
          <p:cNvPr id="9" name="Text 6"/>
          <p:cNvSpPr/>
          <p:nvPr/>
        </p:nvSpPr>
        <p:spPr>
          <a:xfrm>
            <a:off x="8014716" y="2194560"/>
            <a:ext cx="3259836" cy="201168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Handling Ambiguity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 single green point can be ambiguous.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Does it mean the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whole person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or just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their bag? The model is trained to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return a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valid mask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for at least one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reasonable interpretation.</a:t>
            </a:r>
            <a:endParaRPr lang="en-US" sz="1200" dirty="0"/>
          </a:p>
        </p:txBody>
      </p:sp>
      <p:sp>
        <p:nvSpPr>
          <p:cNvPr id="10" name="Text 7"/>
          <p:cNvSpPr/>
          <p:nvPr/>
        </p:nvSpPr>
        <p:spPr>
          <a:xfrm>
            <a:off x="4572000" y="4389120"/>
            <a:ext cx="3259836" cy="201168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Whole Objects vs. Parts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 the emu example, a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dot on the eye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allows the AI to select the whole bird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or focus only on the head. Similarly,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 dot on the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yellow backpack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can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select the hiker or just the bag.</a:t>
            </a:r>
            <a:endParaRPr lang="en-US" sz="1200" dirty="0"/>
          </a:p>
        </p:txBody>
      </p:sp>
      <p:sp>
        <p:nvSpPr>
          <p:cNvPr id="11" name="Text 8"/>
          <p:cNvSpPr/>
          <p:nvPr/>
        </p:nvSpPr>
        <p:spPr>
          <a:xfrm>
            <a:off x="8014716" y="4389120"/>
            <a:ext cx="3259836" cy="201168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Fine-Grained Detail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Zurich sign demonstrates precision.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One prompt can select the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full sign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or narrow down to just the </a:t>
            </a: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Z logo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flexibility allows users to</a:t>
            </a:r>
            <a:endParaRPr lang="en-US" sz="1200" dirty="0"/>
          </a:p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select objects at any scale.</a:t>
            </a:r>
            <a:endParaRPr lang="en-US" sz="1200" dirty="0"/>
          </a:p>
        </p:txBody>
      </p:sp>
      <p:sp>
        <p:nvSpPr>
          <p:cNvPr id="12" name="Text 9"/>
          <p:cNvSpPr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Segment Anything: A Foundation Model for Computer Vision</a:t>
            </a:r>
            <a:endParaRPr lang="en-US" sz="1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Shape 4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7" name="Shape 5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8" name="Shape 6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9" name="Shape 7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0" name="Shape 8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1" name="Shape 9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2" name="Shape 10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3" name="Shape 11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14" name="Text 12"/>
          <p:cNvSpPr txBox="1"/>
          <p:nvPr/>
        </p:nvSpPr>
        <p:spPr>
          <a:xfrm>
            <a:off x="914400" y="365760"/>
            <a:ext cx="5486400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Promptable Segmentation Task</a:t>
            </a:r>
            <a:endParaRPr lang="en-US" sz="1200" dirty="0"/>
          </a:p>
        </p:txBody>
      </p:sp>
      <p:sp>
        <p:nvSpPr>
          <p:cNvPr id="15" name="Text 13"/>
          <p:cNvSpPr txBox="1"/>
          <p:nvPr/>
        </p:nvSpPr>
        <p:spPr>
          <a:xfrm>
            <a:off x="914400" y="1828800"/>
            <a:ext cx="5303520" cy="32004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>
            <a:normAutofit fontScale="95000" lnSpcReduction="10000"/>
          </a:bodyPr>
          <a:lstStyle/>
          <a:p>
            <a:pPr algn="l" indent="0" marL="0">
              <a:buNone/>
            </a:pPr>
            <a:r>
              <a: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Solving the</a:t>
            </a:r>
            <a:endParaRPr lang="en-US" sz="3400" dirty="0"/>
          </a:p>
          <a:p>
            <a:pPr algn="l" indent="0" marL="0">
              <a:buNone/>
            </a:pPr>
            <a:r>
              <a:rPr lang="en-US" sz="3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Ambiguity Problem</a:t>
            </a:r>
            <a:endParaRPr lang="en-US" sz="3400" dirty="0"/>
          </a:p>
        </p:txBody>
      </p:sp>
      <p:sp>
        <p:nvSpPr>
          <p:cNvPr id="16" name="Text 14"/>
          <p:cNvSpPr/>
          <p:nvPr/>
        </p:nvSpPr>
        <p:spPr>
          <a:xfrm>
            <a:off x="6675120" y="1920240"/>
            <a:ext cx="4389120" cy="41148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Ambiguity Challenge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 computer vision, a single point prompt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is often unclear. A click on a torso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could mean the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shirt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or the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person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400" dirty="0"/>
          </a:p>
          <a:p>
            <a:pPr algn="l" indent="0" marL="0">
              <a:spcAft>
                <a:spcPts val="1100"/>
              </a:spcAft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Standard models often guess incorrectly.</a:t>
            </a:r>
            <a:endParaRPr lang="en-US" sz="1400" dirty="0"/>
          </a:p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Three-Mask Solution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To fix this, the model predicts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three</a:t>
            </a:r>
            <a:endParaRPr lang="en-US" sz="1400" dirty="0"/>
          </a:p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valid masks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for every prompt: a whole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object, a specific part, or a subpart.</a:t>
            </a:r>
            <a:endParaRPr lang="en-US" sz="1400" dirty="0"/>
          </a:p>
          <a:p>
            <a:pPr algn="l" indent="0" marL="0">
              <a:spcAft>
                <a:spcPts val="1100"/>
              </a:spcAft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This handles prompts at different levels.</a:t>
            </a:r>
            <a:endParaRPr lang="en-US" sz="1400" dirty="0"/>
          </a:p>
          <a:p>
            <a:pPr algn="l" indent="0" marL="0">
              <a:buNone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Ranking with Confidence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model assigns a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confidence score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to each predicted mask. It ranks them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automatically to present the user with</a:t>
            </a:r>
            <a:endParaRPr lang="en-US" sz="1400" dirty="0"/>
          </a:p>
          <a:p>
            <a:pPr algn="l" indent="0" marL="0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most likely intended result.</a:t>
            </a:r>
            <a:endParaRPr lang="en-US" sz="1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82880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11871655" y="18288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4" name="Shape 2"/>
          <p:cNvSpPr/>
          <p:nvPr/>
        </p:nvSpPr>
        <p:spPr>
          <a:xfrm>
            <a:off x="182880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5" name="Shape 3"/>
          <p:cNvSpPr/>
          <p:nvPr/>
        </p:nvSpPr>
        <p:spPr>
          <a:xfrm>
            <a:off x="11871655" y="6537960"/>
            <a:ext cx="137160" cy="13716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6" name="Text 4"/>
          <p:cNvSpPr/>
          <p:nvPr/>
        </p:nvSpPr>
        <p:spPr>
          <a:xfrm>
            <a:off x="914400" y="1976018"/>
            <a:ext cx="1590142" cy="4572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SECTION 03</a:t>
            </a:r>
            <a:endParaRPr lang="en-US" sz="1800" dirty="0"/>
          </a:p>
        </p:txBody>
      </p:sp>
      <p:sp>
        <p:nvSpPr>
          <p:cNvPr id="7" name="Text 5"/>
          <p:cNvSpPr/>
          <p:nvPr/>
        </p:nvSpPr>
        <p:spPr>
          <a:xfrm>
            <a:off x="822960" y="2560320"/>
            <a:ext cx="8351215" cy="1623974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l" indent="0" marL="0">
              <a:buNone/>
            </a:pPr>
            <a:r>
              <a:rPr lang="en-US" sz="4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Segment Anything Model (SAM)</a:t>
            </a:r>
            <a:endParaRPr lang="en-US" sz="4500" dirty="0"/>
          </a:p>
        </p:txBody>
      </p:sp>
      <p:sp>
        <p:nvSpPr>
          <p:cNvPr id="8" name="Text 6"/>
          <p:cNvSpPr/>
          <p:nvPr/>
        </p:nvSpPr>
        <p:spPr>
          <a:xfrm>
            <a:off x="6698894" y="4184294"/>
            <a:ext cx="4572000" cy="1371600"/>
          </a:xfrm>
          <a:prstGeom prst="rect">
            <a:avLst/>
          </a:prstGeom>
          <a:noFill/>
          <a:ln/>
        </p:spPr>
        <p:txBody>
          <a:bodyPr wrap="square" lIns="91440" tIns="45720" rIns="45720" bIns="91440" rtlCol="0" anchor="t"/>
          <a:lstStyle/>
          <a:p>
            <a:pPr algn="r" indent="0" marL="0">
              <a:buNone/>
            </a:pPr>
            <a:r>
              <a:rPr lang="en-US" sz="1200" dirty="0">
                <a:solidFill>
                  <a:srgbClr val="40404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 Foundation Model for Computer Vision</a:t>
            </a:r>
            <a:endParaRPr lang="en-US" sz="1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Segment Anything: A Foundation Model for Computer Vision</dc:title>
  <dc:subject>PptxGenJS Presentation</dc:subject>
  <dc:creator>LineDot AI</dc:creator>
  <cp:lastModifiedBy>LineDot AI</cp:lastModifiedBy>
  <cp:revision>1</cp:revision>
  <dcterms:created xsi:type="dcterms:W3CDTF">2026-01-19T11:54:03Z</dcterms:created>
  <dcterms:modified xsi:type="dcterms:W3CDTF">2026-01-19T11:54:03Z</dcterms:modified>
</cp:coreProperties>
</file>