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notesMasterIdLst>
    <p:notesMasterId r:id="rId4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Relationship Id="rId46" Type="http://schemas.openxmlformats.org/officeDocument/2006/relationships/theme" Target="theme/theme1.xml"/><Relationship Id="rId4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Two Column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Quadrant Grid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 Left Stacked Righ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371600"/>
            <a:ext cx="50292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6400800" y="1417320"/>
            <a:ext cx="4572000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6400800" y="3657600"/>
            <a:ext cx="4572000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Visual Stacke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hasCustomPrompt="1"/>
          </p:nvPr>
        </p:nvSpPr>
        <p:spPr>
          <a:xfrm>
            <a:off x="914400" y="1097280"/>
            <a:ext cx="3941064" cy="5257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5303520" y="1097280"/>
            <a:ext cx="548640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5303520" y="3200400"/>
            <a:ext cx="5486400" cy="29260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Split Text Ima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097280"/>
            <a:ext cx="4572000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914400" y="3291840"/>
            <a:ext cx="4572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914400" y="4389120"/>
            <a:ext cx="219456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3291840" y="4389120"/>
            <a:ext cx="219456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9" name="Text 12"/>
          <p:cNvSpPr/>
          <p:nvPr>
            <p:ph idx="117" hasCustomPrompt="1"/>
          </p:nvPr>
        </p:nvSpPr>
        <p:spPr>
          <a:xfrm>
            <a:off x="5788152" y="1097280"/>
            <a:ext cx="5486400" cy="30861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20" name="Text 12"/>
          <p:cNvSpPr/>
          <p:nvPr>
            <p:ph idx="118" type="body" hasCustomPrompt="1"/>
          </p:nvPr>
        </p:nvSpPr>
        <p:spPr>
          <a:xfrm>
            <a:off x="5788152" y="4389120"/>
            <a:ext cx="54864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 Text Dual 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hasCustomPrompt="1"/>
          </p:nvPr>
        </p:nvSpPr>
        <p:spPr>
          <a:xfrm>
            <a:off x="914400" y="914400"/>
            <a:ext cx="64008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7589520" y="914400"/>
            <a:ext cx="3685032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914400" y="4023360"/>
            <a:ext cx="5042916" cy="23774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231636" y="4023360"/>
            <a:ext cx="5042916" cy="23774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Split Text Image Grid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097280"/>
            <a:ext cx="411480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914400" y="2926080"/>
            <a:ext cx="4114800" cy="2286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hasCustomPrompt="1"/>
          </p:nvPr>
        </p:nvSpPr>
        <p:spPr>
          <a:xfrm>
            <a:off x="5486400" y="1097280"/>
            <a:ext cx="1737360" cy="3090672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8" name="Text 12"/>
          <p:cNvSpPr/>
          <p:nvPr>
            <p:ph idx="116" hasCustomPrompt="1"/>
          </p:nvPr>
        </p:nvSpPr>
        <p:spPr>
          <a:xfrm>
            <a:off x="7406640" y="1097280"/>
            <a:ext cx="1737360" cy="3090672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9" name="Text 12"/>
          <p:cNvSpPr/>
          <p:nvPr>
            <p:ph idx="117" hasCustomPrompt="1"/>
          </p:nvPr>
        </p:nvSpPr>
        <p:spPr>
          <a:xfrm>
            <a:off x="9326880" y="1097280"/>
            <a:ext cx="1737360" cy="3090672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20" name="Text 12"/>
          <p:cNvSpPr/>
          <p:nvPr>
            <p:ph idx="118" type="body" hasCustomPrompt="1"/>
          </p:nvPr>
        </p:nvSpPr>
        <p:spPr>
          <a:xfrm>
            <a:off x="5486400" y="4389120"/>
            <a:ext cx="557784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lock with Stacked 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32688"/>
            <a:ext cx="4690872" cy="5449824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hasCustomPrompt="1"/>
          </p:nvPr>
        </p:nvSpPr>
        <p:spPr>
          <a:xfrm>
            <a:off x="5971032" y="932688"/>
            <a:ext cx="5303520" cy="298094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8" name="Text 4"/>
          <p:cNvSpPr/>
          <p:nvPr>
            <p:ph idx="106" hasCustomPrompt="1"/>
          </p:nvPr>
        </p:nvSpPr>
        <p:spPr>
          <a:xfrm>
            <a:off x="5971032" y="4096512"/>
            <a:ext cx="5303520" cy="2286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Stacked Text and Ima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828800"/>
            <a:ext cx="411480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914400" y="3657600"/>
            <a:ext cx="4114800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hasCustomPrompt="1"/>
          </p:nvPr>
        </p:nvSpPr>
        <p:spPr>
          <a:xfrm>
            <a:off x="5486400" y="1828800"/>
            <a:ext cx="5788152" cy="325526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Text Columns Staggered 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097280"/>
            <a:ext cx="41148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914400" y="3200400"/>
            <a:ext cx="192024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3108960" y="3200400"/>
            <a:ext cx="192024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hasCustomPrompt="1"/>
          </p:nvPr>
        </p:nvSpPr>
        <p:spPr>
          <a:xfrm>
            <a:off x="7918704" y="1097280"/>
            <a:ext cx="3355848" cy="25146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9" name="Text 12"/>
          <p:cNvSpPr/>
          <p:nvPr>
            <p:ph idx="117" hasCustomPrompt="1"/>
          </p:nvPr>
        </p:nvSpPr>
        <p:spPr>
          <a:xfrm>
            <a:off x="5669280" y="3840480"/>
            <a:ext cx="3355848" cy="25146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365760"/>
            <a:ext cx="375727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8458200" y="365760"/>
            <a:ext cx="29718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000" dirty="0"/>
          </a:p>
        </p:txBody>
      </p:sp>
      <p:sp>
        <p:nvSpPr>
          <p:cNvPr id="8" name="Text 4"/>
          <p:cNvSpPr/>
          <p:nvPr>
            <p:ph idx="106" type="title" hasCustomPrompt="1"/>
          </p:nvPr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5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80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2"/>
          <p:cNvSpPr/>
          <p:nvPr>
            <p:ph idx="112" type="title" hasCustomPrompt="1"/>
          </p:nvPr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8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19" name="Text 12"/>
          <p:cNvSpPr/>
          <p:nvPr>
            <p:ph idx="117" type="body" hasCustomPrompt="1"/>
          </p:nvPr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0" name="Text 12"/>
          <p:cNvSpPr/>
          <p:nvPr>
            <p:ph idx="118" type="body" hasCustomPrompt="1"/>
          </p:nvPr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1" name="Text 12"/>
          <p:cNvSpPr/>
          <p:nvPr>
            <p:ph idx="119" type="body" hasCustomPrompt="1"/>
          </p:nvPr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2" name="Text 12"/>
          <p:cNvSpPr/>
          <p:nvPr>
            <p:ph idx="120" type="body" hasCustomPrompt="1"/>
          </p:nvPr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3" name="Text 12"/>
          <p:cNvSpPr/>
          <p:nvPr>
            <p:ph idx="121" type="body" hasCustomPrompt="1"/>
          </p:nvPr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4" name="Text 12"/>
          <p:cNvSpPr/>
          <p:nvPr>
            <p:ph idx="122" type="body" hasCustomPrompt="1"/>
          </p:nvPr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5" name="Text 12"/>
          <p:cNvSpPr/>
          <p:nvPr>
            <p:ph idx="123" type="body" hasCustomPrompt="1"/>
          </p:nvPr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6" name="Text 12"/>
          <p:cNvSpPr/>
          <p:nvPr>
            <p:ph idx="124" type="body" hasCustomPrompt="1"/>
          </p:nvPr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7" name="Text 12"/>
          <p:cNvSpPr/>
          <p:nvPr>
            <p:ph idx="125" type="body" hasCustomPrompt="1"/>
          </p:nvPr>
        </p:nvSpPr>
        <p:spPr>
          <a:xfrm>
            <a:off x="5029200" y="46634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8" name="Text 12"/>
          <p:cNvSpPr/>
          <p:nvPr>
            <p:ph idx="126" type="body" hasCustomPrompt="1"/>
          </p:nvPr>
        </p:nvSpPr>
        <p:spPr>
          <a:xfrm>
            <a:off x="10058400" y="46634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9" name="Text 12"/>
          <p:cNvSpPr/>
          <p:nvPr>
            <p:ph idx="127" type="body" hasCustomPrompt="1"/>
          </p:nvPr>
        </p:nvSpPr>
        <p:spPr>
          <a:xfrm>
            <a:off x="5029200" y="52120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30" name="Text 12"/>
          <p:cNvSpPr/>
          <p:nvPr>
            <p:ph idx="128" type="body" hasCustomPrompt="1"/>
          </p:nvPr>
        </p:nvSpPr>
        <p:spPr>
          <a:xfrm>
            <a:off x="10058400" y="52120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800" dirty="0"/>
          </a:p>
        </p:txBody>
      </p:sp>
      <p:sp>
        <p:nvSpPr>
          <p:cNvPr id="7" name="Text 4"/>
          <p:cNvSpPr/>
          <p:nvPr>
            <p:ph idx="105" type="title" hasCustomPrompt="1"/>
          </p:nvPr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5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width Header with 2x2 Grid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1" name="Text 4"/>
          <p:cNvSpPr/>
          <p:nvPr>
            <p:ph idx="109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symmetr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hasCustomPrompt="1"/>
          </p:nvPr>
        </p:nvSpPr>
        <p:spPr>
          <a:xfrm>
            <a:off x="914400" y="1097280"/>
            <a:ext cx="3246120" cy="243230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6" name="Text 12"/>
          <p:cNvSpPr/>
          <p:nvPr>
            <p:ph idx="114" hasCustomPrompt="1"/>
          </p:nvPr>
        </p:nvSpPr>
        <p:spPr>
          <a:xfrm>
            <a:off x="4471416" y="1097280"/>
            <a:ext cx="3246120" cy="243230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7" name="Text 12"/>
          <p:cNvSpPr/>
          <p:nvPr>
            <p:ph idx="115" hasCustomPrompt="1"/>
          </p:nvPr>
        </p:nvSpPr>
        <p:spPr>
          <a:xfrm>
            <a:off x="8028432" y="1097280"/>
            <a:ext cx="3246120" cy="243230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914400" y="3840480"/>
            <a:ext cx="324612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9" name="Text 12"/>
          <p:cNvSpPr/>
          <p:nvPr>
            <p:ph idx="117" type="body" hasCustomPrompt="1"/>
          </p:nvPr>
        </p:nvSpPr>
        <p:spPr>
          <a:xfrm>
            <a:off x="4471416" y="3886200"/>
            <a:ext cx="6803136" cy="2286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metrical Three Column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Image with Neste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hasCustomPrompt="1"/>
          </p:nvPr>
        </p:nvSpPr>
        <p:spPr>
          <a:xfrm>
            <a:off x="914400" y="1097280"/>
            <a:ext cx="41148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5486400" y="1097280"/>
            <a:ext cx="5788152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5486400" y="3108960"/>
            <a:ext cx="27432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8531352" y="3108960"/>
            <a:ext cx="27432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Visual and Stacke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hasCustomPrompt="1"/>
          </p:nvPr>
        </p:nvSpPr>
        <p:spPr>
          <a:xfrm>
            <a:off x="914400" y="2487168"/>
            <a:ext cx="5486400" cy="2350008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6702552" y="914400"/>
            <a:ext cx="4572000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702552" y="3794760"/>
            <a:ext cx="4572000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image" Target="../media/image-3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365760"/>
            <a:ext cx="375727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Meta AI Research, FAIR</a:t>
            </a:r>
            <a:endParaRPr lang="en-US" sz="1000" dirty="0"/>
          </a:p>
        </p:txBody>
      </p:sp>
      <p:sp>
        <p:nvSpPr>
          <p:cNvPr id="7" name="Text 5"/>
          <p:cNvSpPr txBox="1"/>
          <p:nvPr/>
        </p:nvSpPr>
        <p:spPr>
          <a:xfrm>
            <a:off x="8458200" y="365760"/>
            <a:ext cx="29718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r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arXiv:2304.02643v1 [cs.CV]</a:t>
            </a:r>
            <a:endParaRPr lang="en-US" sz="1000" dirty="0"/>
          </a:p>
          <a:p>
            <a:pPr algn="r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 Apr 2023</a:t>
            </a:r>
            <a:endParaRPr lang="en-US" sz="1000" dirty="0"/>
          </a:p>
        </p:txBody>
      </p:sp>
      <p:sp>
        <p:nvSpPr>
          <p:cNvPr id="8" name="Text 6"/>
          <p:cNvSpPr txBox="1"/>
          <p:nvPr/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Anything: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Breakdown</a:t>
            </a:r>
            <a:endParaRPr lang="en-US" sz="4500" dirty="0"/>
          </a:p>
        </p:txBody>
      </p:sp>
      <p:sp>
        <p:nvSpPr>
          <p:cNvPr id="9" name="Text 7"/>
          <p:cNvSpPr txBox="1"/>
          <p:nvPr/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Comprehensive Research</a:t>
            </a:r>
            <a:endParaRPr lang="en-US" sz="1800" dirty="0"/>
          </a:p>
          <a:p>
            <a:pPr algn="l" indent="0" marL="0">
              <a:buNone/>
            </a:pPr>
            <a:r>
              <a: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Breakdown for Beginners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Click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Distinct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Levels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Ambiguity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single input prompt is often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unclear. If a user clicks on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backpack strap, the user's intent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fundamentally ambiguous.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Interpreting Intent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Does the user want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strap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whole backpack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or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wearing it? In the real world, all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 are valid answers.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Averaging Failure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models try to "average"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conflicting options, creating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muddy, invalid result. SAM avoids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by predicting all valid options.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Predicting Multiple Masks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resolve ambiguity, SAM predicts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 valid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simultaneously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every single prompt. This ensures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 least one output is correct.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Three Hierarchies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outputs typically correspond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 logical layers: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sub-part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covers most nesting cases.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Confidence Scoring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assigns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confidence score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(IoU) to each mask. This allows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systems to automatically select or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rank the most probable object.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Encoder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Encoder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Decoder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One-Time Processing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system splits the work into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two steps. First, a powerful 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Encoder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analyzes the photo.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performs the complex math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create a digital map, 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embedding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heavy step runs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once per image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Design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Because the hard work is done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upfront, the system does not need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re-scan pixels for every click.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separation allows for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seamless, instant user experience.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Lightweight Prompts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 Encoder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translates user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clicks, boxes, or text inputs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into computer-readable signals.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Fast Decoding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Finally,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Decoder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combines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signals to draw the object shape.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runs directly in a browser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~50 milliseconds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Solving Ambiguity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 a prompt is vague, the model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valid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(whole,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part, or sub-part) so the user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select the best match.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2742128"/>
            <a:ext cx="5486400" cy="1840088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6702552" y="914400"/>
            <a:ext cx="4572000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Component 1: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Image Encoder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 Architecture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Runs Once Only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6702552" y="3794760"/>
            <a:ext cx="4572000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Input Processing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encoder transforms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1024x1024 image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into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compact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64x64 embedding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grid captures all</a:t>
            </a:r>
            <a:endParaRPr lang="en-US" sz="1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essential visual details needed for segmentation.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 Technology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use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Vision Transformer (ViT)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pre-trained with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Masked Autoencoders (MAE). It learns by predicting</a:t>
            </a:r>
            <a:endParaRPr lang="en-US" sz="1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missing parts of images, creating robust features.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Profile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heavyweight step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but it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runs only once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output is reused for all subsequent prompts,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allowing for real-time interaction in the browser.</a:t>
            </a:r>
            <a:endParaRPr lang="en-US" sz="1200" dirty="0"/>
          </a:p>
        </p:txBody>
      </p:sp>
      <p:sp>
        <p:nvSpPr>
          <p:cNvPr id="9" name="Text 6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 Encoder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Mask Decoder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Prompt Encoder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tool translates user inputs like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clicks, boxes, or text into vector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embeddings. For text, it uses an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off-the-shelf CLIP model.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Mask Decoder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maps image and prompt embeddings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a final mask. It employs efficient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attention blocks to update the image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with prompt info in real time.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Speed &amp; Efficiency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Designed for speed, these components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run in a web browser on a CPU. The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 takes just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~50ms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enabling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seamless interactive prompting.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and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Real-Time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Speed Metrics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is designed for seamless interaction. Once 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is loaded, predicting a mask takes only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~50 milliseconds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occurs faster than a blink of an eye, ensuring there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no frustrating lag between a user click and the result.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Browser Capability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Remarkably, the interactive part of the system runs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directly in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web browser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a standard computer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CPU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does not require heavy, expensive graphics hardware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(GPUs) to function, making the tool widely accessible.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Enabling the Dataset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efficiency was critical for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Engine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Because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tool ran in real-time within a browser, human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annotators could label images extremely fast. This speed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allowed the team to scale up and create the massive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 mask dataset.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03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 the SA-1B dataset via model-assisted annotation.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371600"/>
            <a:ext cx="50292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Scarcity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Problem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17320"/>
            <a:ext cx="4572000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Scale Challenge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Foundation models need massive data scales to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generalize. Text models use the entire internet</a:t>
            </a:r>
            <a:endParaRPr lang="en-US" sz="14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training, but image masks are scarce.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Missing Link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Unlike text, there was no existing "web-scale"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 for segmentation masks. The team had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build their own source from scratch.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400800" y="3657600"/>
            <a:ext cx="4572000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 Solution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built a cycle where the model assists in</a:t>
            </a:r>
            <a:endParaRPr lang="en-US" sz="14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creating data, which then improves the model.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Execution Strategy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reach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the team scaled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up operations in three distinct phases: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manual annotation, semi-automatic help, and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finally a fully automatic generation stage.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1: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Assisted-Manual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Annotation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Methodology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Annotation Tool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Professional annotators used a browser-based tool powered by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to label images in real-time. Instead of drawing complex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outlines manually, they simply clicked points on objects.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Refining Masks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the AI's initial guess needed help, humans used pixel-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precise "brush" and "eraser" tools to fix edges. This hybrid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workflow allowed for rapid, high-quality data collection.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Iterative Training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started with public datasets but was re-trained 6 times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using new manual data. The model architecture scaled up from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smaller versions (ViT-B) to huge ones (ViT-H) as it learned.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Speed Improvements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Annotation time dropped from 34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 seconds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per mask.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6.5x faster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than traditional COCO mask annotation,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proving that AI-assisted workflows are significantly more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efficient than purely manual labeling methods.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1 Results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phase collected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4.3 million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from 120k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SAM improved, the average masks per image rose from 20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44, showing that better AI tools lead to denser data.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Labeling Freedom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Annotators labeled both specific objects ("things")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general textures ("stuff"). They prioritized prominent items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moved to new images if a mask took over 30 seconds.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2: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Semi-Automatic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Targeting Diversity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primary goal of Stage 2 was to increase mask diversity by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teaching the model to segment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anything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not just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prominent objects.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Workflow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used a semi-automatic approach to aid humans. First,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automatically detected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confident masks. We then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showed these pre-filled images to annotators and asked them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label any remaining unannotated objects.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Generic Detection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enable automation, we trained a bounding box detector 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1 masks using a single generic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"object"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category.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allowed the system to spot confident regions.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Annotation Challenge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Interestingly, human annotation time rose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34 seconds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(excluding automatic ones). This increase occurred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because the remaining unflagged objects were significantly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harder to identify and label.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Collection Results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approach successfully scaled our dataset. We collected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 additional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5.9 million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across 180,000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Improved Density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collaboration between human and AI proved effective.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average mask density jumped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44 to 72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masks per image.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metric confirms that the model learned to recognize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"long tail" of less obvious objects.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3: Fully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Innovation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Annotation became fully automatic. Two key upgrades made this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possible: a model trained on diverse human data and a new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ambiguity-aware capability for complex cases.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Grid Prompting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prompted SAM with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32x32 point grid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each point, the model predicted a set of masks to identify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 valid object, part, and subpart in the image.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Filtering Quality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the model generates many masks, we filter strictly.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keep only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confident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based on prediction scores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stable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that stay consistent even when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threshold settings change slightly.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Removing Duplicates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clean up overlaps, we applied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Non-Maximal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Suppression (NMS)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removes duplicate masks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keeping the highest quality ones.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Zooming for Detail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improve quality for smaller objects, we processed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multiple overlapping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zoomed-in crops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allowed the model to see fine details clearly.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Scale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engine ran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produced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making up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99.1%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total dataset.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2"/>
          <p:cNvSpPr/>
          <p:nvPr/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of Contents</a:t>
            </a:r>
            <a:endParaRPr lang="en-US" sz="4800" dirty="0"/>
          </a:p>
        </p:txBody>
      </p:sp>
      <p:sp>
        <p:nvSpPr>
          <p:cNvPr id="15" name="Text 13"/>
          <p:cNvSpPr/>
          <p:nvPr/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Segment Anything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08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 Experiments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26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Ablations and Deep Analysis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35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029200" y="466344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10058400" y="466344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39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04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Anything: Research Breakdown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377877"/>
            <a:ext cx="3941064" cy="4696606"/>
          </a:xfrm>
          <a:prstGeom prst="rect">
            <a:avLst/>
          </a:prstGeom>
        </p:spPr>
      </p:pic>
      <p:sp>
        <p:nvSpPr>
          <p:cNvPr id="16" name="Text 13"/>
          <p:cNvSpPr txBox="1"/>
          <p:nvPr/>
        </p:nvSpPr>
        <p:spPr>
          <a:xfrm>
            <a:off x="5303520" y="1097280"/>
            <a:ext cx="548640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 Overview: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</a:t>
            </a:r>
            <a:endParaRPr lang="en-US" sz="3400" dirty="0"/>
          </a:p>
        </p:txBody>
      </p:sp>
      <p:sp>
        <p:nvSpPr>
          <p:cNvPr id="17" name="Text 14"/>
          <p:cNvSpPr/>
          <p:nvPr/>
        </p:nvSpPr>
        <p:spPr>
          <a:xfrm>
            <a:off x="5303520" y="3200400"/>
            <a:ext cx="5486400" cy="29260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Massive Scale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features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averaging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~100 per image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Fully Automated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breakthrough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99.1% of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were generated</a:t>
            </a:r>
            <a:endParaRPr lang="en-US" sz="14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automatically, removing the need for human labeling.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Diversity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Scenes range from simple (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&lt;50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to highly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(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&gt;500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as shown in the grid.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 Focus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faces and license plates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are blurred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protect individual privacy in every photo.</a:t>
            </a:r>
            <a:endParaRPr 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097280"/>
            <a:ext cx="4572000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Comparing Dataset Scale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3291840"/>
            <a:ext cx="4572000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contains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over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setting a new standard.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400x larger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than existing datasets.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914400" y="4389120"/>
            <a:ext cx="219456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Unprecedented Size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has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11x more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than rivals.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features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400x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more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overall.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Total: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3291840" y="4389120"/>
            <a:ext cx="219456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Global Diversity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Middle income nations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contribute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45%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COCO has only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10%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Better representation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generic objects.</a:t>
            </a:r>
            <a:endParaRPr lang="en-US" sz="1400" dirty="0"/>
          </a:p>
        </p:txBody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8152" y="1250827"/>
            <a:ext cx="5486400" cy="2779006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5788152" y="4389120"/>
            <a:ext cx="54864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Reducing Western Bias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Previous datasets like COCO were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48% North American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is only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7.7% North American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prioritizing global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variety. Europe and Asia contribute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86% of all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Even Africa has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28M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which is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10x more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total count of any previous segmentation dataset.</a:t>
            </a:r>
            <a:endParaRPr lang="en-US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High-Quality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Masks Generated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Automatically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Distribution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Most image datasets have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center bias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where photographers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focus on the middle.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dataset differs by having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even coverage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across the entire image, including corners.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creates a more challenging and realistic training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environment than datasets like COCO, ensuring models can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detect objects located anywhere in a visual scene.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Shapes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isn't limited to simple blobs. Analysis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concavity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(shape complexity) shows it captures difficult structures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comparable to manual datasets. It also focuses on detail,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containing a higher percentage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 and medium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masks.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36x more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per image than Open Images,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provides denser, more detailed supervision for AI models.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Verification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99.1% of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were generated automatically, we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verified quality using human experts. Annotators refined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masks in 500 images. The result was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94% pair agreement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(&gt;90% overlap) between the model and humans. This proves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automatic engine produces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professional-quality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data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indistinguishable from expensive manual annotation.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Global Reach: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Reducing Bias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The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World Stage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Correcting Regional Bias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datasets like COCO were heavily skewed, with 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48% of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from North America. SA-1B corrects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by reducing the North American share to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7.7%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Eurasian Growth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Representation for Europe surged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49.8%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while Asia &amp;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Oceania grew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36.2%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ensures AI models learn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a more realistic global distribution of scenes.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Economic Representation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Older datasets were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89%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sourced from high-income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countries. SA-1B reduces this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54%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while boosting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middle-income representation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45%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 Data Volume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Africa remains underrepresented by percentage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(about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2.8%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), the massive scale of SA-1B means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contains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28 million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masks from the region—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10x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more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 any prior dataset.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Diverse Contributors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top three contributing countries—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Russia, Thailand,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USA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—hail from completely different continents,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highlighting the dataset's wide-ranging coverage.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Consistent Density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Regardless of location, image complexity is stable.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average number of masks per image stays between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94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across all regions and income levels.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Fairness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Metrics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Gender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Skin Tone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Equity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Methodology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team used the MIAP dataset to test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segmentation across demographic groups.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Gender Consistency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was tested on perceived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female and male presentations.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showed minimal difference: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Females: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~54.4 mIoU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(1-point).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Males: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~55.7 mIoU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(1-point).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treats perceived genders equitably.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 Groups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Evaluated across young, middle,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older perceived age groups.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was stable, with slightly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higher scores for older individuals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62.9 mIoU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compared to others.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Skin Tone Analysis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Tests used the Fitzpatrick scale,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ranging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 1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(lightest)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 6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(darkest skin tone).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found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 significant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difference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segmentation quality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the entire spectrum.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Scores ranged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51.5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56.7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Fairness Conclusion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the underlying training data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contains inherent societal biases,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generally provides equitable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segmentation performance across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different protected groups.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05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Experiments</a:t>
            </a:r>
            <a:endParaRPr lang="en-US" sz="45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806" y="914400"/>
            <a:ext cx="6103987" cy="27432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9520" y="914400"/>
            <a:ext cx="3685032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Accuracy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All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Demographics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914400" y="4023360"/>
            <a:ext cx="5042916" cy="23774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Zero-Shot?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means performing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new tasks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without specific training.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adapts because it learned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first.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Diverse Testing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evaluated SAM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 unique datasets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not seen before.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included underwater, medical, and aerial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Challenge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single point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ambiguous, yet SAM must guess the shape.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6231636" y="4023360"/>
            <a:ext cx="5042916" cy="23774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Fairness Analysis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measured performance across gender, age, and skin tone.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confirms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consistent accuracy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all groups.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Data Insights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points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scores exceed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90%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every category.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older age group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reached a peak score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92.6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Scores for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 skin tones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ranged tightly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91.0-92.5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10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 Experiments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 Experiments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097280"/>
            <a:ext cx="411480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Single Point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Evaluation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2926080"/>
            <a:ext cx="4114800" cy="2286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"Single Point" Task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Users provide just one click to identify an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object. This is tricky because a single</a:t>
            </a:r>
            <a:endParaRPr lang="en-US" sz="14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point is ambiguous (e.g., shirt vs person).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Experimental Setup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tested SAM on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 diverse datasets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ranging from microscopy to underwater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photos. We compared results against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RITM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strong interactive segmentation model.</a:t>
            </a:r>
            <a:endParaRPr lang="en-US" sz="140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2356851"/>
            <a:ext cx="1737360" cy="571529"/>
          </a:xfrm>
          <a:prstGeom prst="rect">
            <a:avLst/>
          </a:prstGeom>
        </p:spPr>
      </p:pic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2366799"/>
            <a:ext cx="1737360" cy="551634"/>
          </a:xfrm>
          <a:prstGeom prst="rect">
            <a:avLst/>
          </a:prstGeom>
        </p:spPr>
      </p:pic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2063827"/>
            <a:ext cx="1737360" cy="1157579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5486400" y="4389120"/>
            <a:ext cx="557784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Performance Results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beats the baseline on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 of 23 datasets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Human raters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consistently score SAM masks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7-9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vs RITM at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5-6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 1 click, SAM achieves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~58 mIoU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accuracy compared to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just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~48 mIoU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RITM, showing robust transfer.</a:t>
            </a:r>
            <a:endParaRPr lang="en-US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Automated Metrics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Be Misleading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Ratings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Tell True Story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Ambiguity Problem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metrics assume one correct answer. If a prompt 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ambiguous, like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shirt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vs.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the model might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 right but get a low score for picking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"wrong"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object.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makes automated tools unreliable for complex real scenes.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Study Setup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metrics struggle, researchers asked humans to rate mask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quality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to 10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A high score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7-9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means the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 is identifiable with only rare, small errors.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Consistent Quality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Humans consistently rated SAM's masks significantly higher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 the baseline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RITM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model, validating its superior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in real-world visual tasks.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Discrepancy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 datasets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DRAM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IBD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automated metrics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suggested SAM performed poorly. However, human evaluators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rated SAM consistently higher on these exact datasets.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Conclusion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Automated metrics undervalue SAM because they don't account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ambiguity. Human eyes confirm SAM handles complex,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ambiguous scenes better than baselines.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 Experiments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Anything: Research Breakdown</a:t>
            </a: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with Multiple Points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Interactive Scenario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practical use, a human might click once to select 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object. If the mask is wrong, they click again to correct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it. Researchers tested how well models adapt when users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provide anywhere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to 9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distinct input points.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Universal Improvement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the number of points increases, the segmentation task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becomes easier. All tested models showed a clear upward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trend. Accuracy (mIoU) metrics consistently improved,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climbing from roughly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50%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 80%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 points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vs. The Specialists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point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holds a strong lead over specialized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tools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RITM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As points increase to 9, the performance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gap shrinks. Even with many points, SAM remains on par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models built specifically for interactive tasks.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Without Specialization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Unlike baselines such 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FocalClick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which are optimized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solely for this interaction,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a generalist model.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achieves competitive results in this specific mode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retaining its broad zero-shot capabilities.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Anything: Research Breakdown</a:t>
            </a:r>
            <a:endParaRPr lang="en-US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32688"/>
            <a:ext cx="4690872" cy="544982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Method</a:t>
            </a:r>
            <a:endParaRPr lang="en-US" sz="3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prompts a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16x16 point grid</a:t>
            </a:r>
            <a:endParaRPr lang="en-US" sz="3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find edges.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Results</a:t>
            </a:r>
            <a:endParaRPr lang="en-US" sz="3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achieves a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.928 Recall</a:t>
            </a:r>
            <a:endParaRPr lang="en-US" sz="3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score (R50).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beats classic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Canny filters.</a:t>
            </a:r>
            <a:endParaRPr lang="en-US" sz="32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1032" y="1437947"/>
            <a:ext cx="5303520" cy="1970426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956" y="4096512"/>
            <a:ext cx="4687671" cy="22860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(right) detects fine details often missed by humans (center).</a:t>
            </a:r>
            <a:endParaRPr lang="en-US" sz="1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Task 3: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Proposals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Challenge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 proposal generation finds likely objects in an image.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creates a list of locations where objects might exist.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helps detection systems find specific items later.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SAM's Approach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used a modified version of SAM's automatic mask pipeline.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generates masks for the image without any extra training.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acts in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"zero-shot"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mode, meaning it never saw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specific LVIS dataset used for testing.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Strong Baseline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tested SAM against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ViTDet-H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 system trained on LVIS.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ViTDet-H is highly specialized and knows the data biases.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Successes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beat the baseline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medium objects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(81.6 vs 80.8).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also won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rare objects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(65.8 vs 58.3), showing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generalizes better than the specialized model.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Room for Improvement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lagged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 objects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(45.5 score vs 51.7).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baseline learned specific data biases that SAM ignores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because it is a general-purpose tool, not a specialist.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Ambiguity Matters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predicts multiple masks to handle ambiguous objects.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"single output"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version performed significantly worse.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proves that acknowledging uncertainty is critical.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 Experiments</a:t>
            </a:r>
            <a:endParaRPr lang="en-US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 Experiments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411480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Segmentation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3657600"/>
            <a:ext cx="4114800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Method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used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ViTDet detector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find boxes,</a:t>
            </a:r>
            <a:endParaRPr lang="en-US" sz="1400" dirty="0"/>
          </a:p>
          <a:p>
            <a:pPr algn="l" indent="0" marL="0">
              <a:spcAft>
                <a:spcPts val="10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then prompted SAM to segment the objects.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&amp; Limits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yields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crisper boundaries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but misses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specific dataset rules (like mask holes)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since it cannot learn training biases.</a:t>
            </a:r>
            <a:endParaRPr lang="en-US" sz="140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7338" y="1828800"/>
            <a:ext cx="5466275" cy="325526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 Experiments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097280"/>
            <a:ext cx="41148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Task 5: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Text-to-Mask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Capabilities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3200400"/>
            <a:ext cx="192024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Only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Simple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prompts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"a wheel"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work well.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But vague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terms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fail.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Mistakes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window.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3108960" y="3200400"/>
            <a:ext cx="192024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Points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Adding a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point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fixes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ambiguity.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becomes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clear.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Wipers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found.</a:t>
            </a:r>
            <a:endParaRPr lang="en-US" sz="1400" dirty="0"/>
          </a:p>
        </p:txBody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8704" y="1133693"/>
            <a:ext cx="3355848" cy="2441773"/>
          </a:xfrm>
          <a:prstGeom prst="rect">
            <a:avLst/>
          </a:prstGeom>
        </p:spPr>
      </p:pic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4559857"/>
            <a:ext cx="3355848" cy="107584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06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Ablations and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Deep Analysis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Detailed evaluation of model components, data scaling laws, and zero-shot performance benchmarks.</a:t>
            </a:r>
            <a:endParaRPr lang="en-US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Engine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Highly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Effective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Stages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gathered masks in three distinct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stages: manual, semi-automatic,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fully automatic. Each new stage added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valuable data that improved the model's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accuracy, measured by mean IoU.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 Power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Surprisingly, training with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only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automatically generated masks yielded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nearly identical to using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 human-verified set. The drop in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was marginal, around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0.5 mIoU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proves the auto-data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engine is highly effective on its own.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Volume Efficiency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tested training on subsets of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 SA-1B dataset, which contains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images. Reducing data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0.1 million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caused a sharp drop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segmentation quality.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10% Sweet Spot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However, training on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million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(about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total) gave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comparable to the full set.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subset still includes roughly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100 million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masks, making it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practical setting for many research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industry use cases.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 of Training Data Volume</a:t>
            </a:r>
            <a:endParaRPr lang="en-US" sz="1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 of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Size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Testing Model Scale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team tested three sizes of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Encoder (the AI's eyes). They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ViT-B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(91M params),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ViT-L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(308M),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ViT-H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(636M)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see if bigger always means better.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Results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largest model,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ViT-H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performed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best. It showed a clear accuracy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jump compared to the smallest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Base model on the 23-dataset suite.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Diminishing Returns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Surprisingly, the gains slowed down.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ViT-H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was only slightly better than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ViT-L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Adding massive complexity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yielded only marginal improvements.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Speed vs. Accuracy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Smaller models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ViT-B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are much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faster. For real-time tools, users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often prefer the speed of a smaller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over the tiny accuracy boost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a huge one.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Ablations and Deep Analysis</a:t>
            </a:r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Inside the Latent Space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Semantic Question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Does SAM understand what objects 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or just where they are?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was trained strictly on segmentation—isolating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shapes—without any labels like 'cat' or 'car'. We investigated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 it secretly learned to categorize the world on its own.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Investigation Method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Researchers analyzed the 'latent space'—the model's internal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mathematical thought process. They extracted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embeddings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which are digital signatures for each object. They then tested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 the signatures of similar objects were mathematically close.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Findings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results in Figure 17 are clear. When the model looks at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of a person, its internal math links it to other people.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shown a fruit, it links it to other fruits. It groups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semantically related items together automatically.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Conclusion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achieved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semantic understanding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purely by learning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images. Without any teacher providing labels,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discovered that objects of the same type share fundamental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features. It built its own concept of the world from scratch.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Ablations and Deep Analysis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07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4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Image Segmentation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Image Segmentation?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segmentation is the digital process of identifying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isolating specific pixels that belong to an object. Unlike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simple detection which places a box around items, segmentation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traces exact outlines. This precision allows computers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 the granular shape of the physical world.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Specialized Trap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Traditionally, vision models were specialists. A system trained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recognize specific objects, like cats, failed completely 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unseen items like cars. This required training a new model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scratch for every distinct task, creating a major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bottleneck for scaling computer vision technologies.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 a Foundation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aims to build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Foundation Model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that adapts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any segmentation task. This is analogous to upgrading from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specialized tool that only turns Phillips-head screws to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universal screwdriver kit. The system uses prompts to solve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new problems without needing retraining.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Unprecedented Scale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Success relies on three pillars: task, model, and data.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team built the largest dataset ever, containing 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billion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vast data enables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allowing the model to segment novel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objects immediately upon release.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Segment Anything</a:t>
            </a:r>
            <a:endParaRPr lang="en-US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Current Model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Limitations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 Structures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generally accurate, SAM is not perfect. It can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miss very thin structures in complex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Sometimes it disconnects components that should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 logically joined together.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Hallucinations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occasionally produces small, nonsensical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blobs known 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hallucinations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happens when it identifies a shape where no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distinct object actually exists.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Real-Time Speed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processes user prompts instantly. However,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underlying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encoder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computationally heavy.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creates a bottleneck for video applications.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Hardware Needs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Achieving true real-time performance often requires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specialized, powerful hardware.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it, the heavy image encoder slows down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overall processing loop significantly.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Semantic Limits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proposes masks but does not name them. It knows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a region is an object, but lacks the semantic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knowledge to label it as a 'cat' or 'chair'.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Specificity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Designed for generality, SAM may be outperformed by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dedicated tools in specific fields.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Domain-specific models can still offer higher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precision in niche areas like biology.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1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Summary and Future Impact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Principal Contributions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project delivers three key innovations: a promptable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segmentation task, the Segment Anything Model (SAM), and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dataset. This creates a massive resource for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community, containing 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billion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across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licensed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Foundation for Vision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GPT in language, SAM is designed as a foundation model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computer vision. It is trained on broad data to adapt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new tasks. By using prompt engineering, it solves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downstream segmentation problems on new data distributions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retraining.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 Composability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SAM's ability to accept prompts allows it to act as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component in larger AI systems. For example, it can pair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object detectors or wearable devices that detect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gaze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points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segment specific objects instantly.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 Research Impact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release of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1B mask dataset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significantly lowers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barriers for computer vision research. By standardizing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promptable segmentation task, it encourages the community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build even more powerful, generalizable models.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Segment Anything</a:t>
            </a:r>
            <a:endParaRPr lang="en-US" sz="12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230560"/>
            <a:ext cx="3246120" cy="2165743"/>
          </a:xfrm>
          <a:prstGeom prst="rect">
            <a:avLst/>
          </a:prstGeom>
        </p:spPr>
      </p:pic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936" y="1097280"/>
            <a:ext cx="3195079" cy="2432304"/>
          </a:xfrm>
          <a:prstGeom prst="rect">
            <a:avLst/>
          </a:prstGeom>
        </p:spPr>
      </p:pic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606" y="1097280"/>
            <a:ext cx="3043772" cy="2432304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914400" y="3840480"/>
            <a:ext cx="324612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Anything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</a:t>
            </a:r>
            <a:endParaRPr lang="en-US" sz="3400" dirty="0"/>
          </a:p>
        </p:txBody>
      </p:sp>
      <p:sp>
        <p:nvSpPr>
          <p:cNvPr id="19" name="Text 14"/>
          <p:cNvSpPr/>
          <p:nvPr/>
        </p:nvSpPr>
        <p:spPr>
          <a:xfrm>
            <a:off x="4471416" y="3886200"/>
            <a:ext cx="6803136" cy="2286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Components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project combines a new task, 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model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the data.</a:t>
            </a:r>
            <a:endParaRPr lang="en-US" sz="14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approach creates a foundation for solving any segmentation job.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It Works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is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promptable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you guide it with points, boxes, or text.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enables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working on new images without retraining.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Massive Scale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power this, Meta AI released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1+ billion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uses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teach the model to 'see' everything.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spcAft>
                <a:spcPts val="130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PILLARS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TASK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MODEL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DATA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The Task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define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promptable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segmentation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task. Just like asking a chatbot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question, we ask the vision model to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isolate an object.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It Works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user gives a prompt—like a click,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box, or text ("cat")—and the system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returns a valid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(outline).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Power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allows the model to solve new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problems on the fly without needing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extra training.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The Model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 Model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built for efficiency. It splits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work into two parts: a heavy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encoder and a light prompt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encoder.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Real-Time Speed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Because image processing happens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once, adding prompts is instant.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allows real-time use in a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web browser.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The Data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is the fuel. To train such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capable model, the team built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Engine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"Engine" Loop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Model assists human annotators.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Model learns from new data.</a:t>
            </a:r>
            <a:endParaRPr lang="en-US" sz="12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Model becomes fully automatic.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Result: SA-1B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process created the largest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 ever: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1+ billion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Goal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build a foundation model for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computer vision like GPT for text.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Segment Anything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Segment Anything</a:t>
            </a:r>
            <a:endParaRPr lang="en-US" sz="12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4309" y="1097280"/>
            <a:ext cx="3714981" cy="4114800"/>
          </a:xfrm>
          <a:prstGeom prst="rect">
            <a:avLst/>
          </a:prstGeom>
        </p:spPr>
      </p:pic>
      <p:sp>
        <p:nvSpPr>
          <p:cNvPr id="16" name="Text 13"/>
          <p:cNvSpPr txBox="1"/>
          <p:nvPr/>
        </p:nvSpPr>
        <p:spPr>
          <a:xfrm>
            <a:off x="5486400" y="1097280"/>
            <a:ext cx="5788152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Promptable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Segmentation</a:t>
            </a:r>
            <a:endParaRPr lang="en-US" sz="3400" dirty="0"/>
          </a:p>
        </p:txBody>
      </p:sp>
      <p:sp>
        <p:nvSpPr>
          <p:cNvPr id="17" name="Text 14"/>
          <p:cNvSpPr/>
          <p:nvPr/>
        </p:nvSpPr>
        <p:spPr>
          <a:xfrm>
            <a:off x="5486400" y="3108960"/>
            <a:ext cx="27432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Promptable Task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NLP models, SAM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takes a prompt (e.g.,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click) and returns</a:t>
            </a:r>
            <a:endParaRPr lang="en-US" sz="14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valid mask output.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Valid Output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guarantees a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for at least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 valid object.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8531352" y="3108960"/>
            <a:ext cx="27432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Proof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show how one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green dot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creates</a:t>
            </a:r>
            <a:endParaRPr lang="en-US" sz="14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multiple valid masks.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click on 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captures the whole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board, the logo, or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just the text.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02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promptable segmentation and the model architecture.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the Segmentation Task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Core Objective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goal is to generate a valid mask for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prompt. Unlike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old systems requiring specific categories, this model responds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spatial cues like points, boxes, or text descriptions.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Handling Ambiguity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Real-world prompts can be unclear. A single point on a shirt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might refer to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shirt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The model 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designed to output a valid mask for at least one valid object.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Flexible Pre-training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is trained on a sequence of prompts. This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prepares it for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promptable segmentation task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allowing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solve new problems without needing specific retraining.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Real-Time Performance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Speed is critical for interactive tools. The system separates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processing to predict masks in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~50 milliseconds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enabling use directly in a standard web browser.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Task and Method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 Anything: Research Breakdown</dc:title>
  <dc:subject>PptxGenJS Presentation</dc:subject>
  <dc:creator>LineDot AI</dc:creator>
  <cp:lastModifiedBy>LineDot AI</cp:lastModifiedBy>
  <cp:revision>1</cp:revision>
  <dcterms:created xsi:type="dcterms:W3CDTF">2026-01-19T11:55:10Z</dcterms:created>
  <dcterms:modified xsi:type="dcterms:W3CDTF">2026-01-19T11:55:10Z</dcterms:modified>
</cp:coreProperties>
</file>