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85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 Text with Right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idx="113" hasCustomPrompt="1"/>
          </p:nvPr>
        </p:nvSpPr>
        <p:spPr>
          <a:xfrm>
            <a:off x="5788152" y="1097280"/>
            <a:ext cx="54864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914400" y="1097280"/>
            <a:ext cx="4416552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  <p:sp>
        <p:nvSpPr>
          <p:cNvPr id="17" name="Text 12"/>
          <p:cNvSpPr>
            <a:spLocks noGrp="1"/>
          </p:cNvSpPr>
          <p:nvPr>
            <p:ph type="body" idx="115" hasCustomPrompt="1"/>
          </p:nvPr>
        </p:nvSpPr>
        <p:spPr>
          <a:xfrm>
            <a:off x="914400" y="3108960"/>
            <a:ext cx="44165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8" name="Text 12"/>
          <p:cNvSpPr>
            <a:spLocks noGrp="1"/>
          </p:cNvSpPr>
          <p:nvPr>
            <p:ph type="body" idx="116" hasCustomPrompt="1"/>
          </p:nvPr>
        </p:nvSpPr>
        <p:spPr>
          <a:xfrm>
            <a:off x="914400" y="4297680"/>
            <a:ext cx="210312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Text 12"/>
          <p:cNvSpPr>
            <a:spLocks noGrp="1"/>
          </p:cNvSpPr>
          <p:nvPr>
            <p:ph type="body" idx="117" hasCustomPrompt="1"/>
          </p:nvPr>
        </p:nvSpPr>
        <p:spPr>
          <a:xfrm>
            <a:off x="3227832" y="4297680"/>
            <a:ext cx="210312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 Visuals Triple Text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" y="3840480"/>
            <a:ext cx="10351008" cy="256032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Text 5"/>
          <p:cNvSpPr>
            <a:spLocks noGrp="1"/>
          </p:cNvSpPr>
          <p:nvPr>
            <p:ph idx="105" hasCustomPrompt="1"/>
          </p:nvPr>
        </p:nvSpPr>
        <p:spPr>
          <a:xfrm>
            <a:off x="1737360" y="914400"/>
            <a:ext cx="4873752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 5"/>
          <p:cNvSpPr>
            <a:spLocks noGrp="1"/>
          </p:cNvSpPr>
          <p:nvPr>
            <p:ph idx="106" hasCustomPrompt="1"/>
          </p:nvPr>
        </p:nvSpPr>
        <p:spPr>
          <a:xfrm>
            <a:off x="6793992" y="914400"/>
            <a:ext cx="36576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Text 5"/>
          <p:cNvSpPr>
            <a:spLocks noGrp="1"/>
          </p:cNvSpPr>
          <p:nvPr>
            <p:ph type="body" idx="107" hasCustomPrompt="1"/>
          </p:nvPr>
        </p:nvSpPr>
        <p:spPr>
          <a:xfrm>
            <a:off x="914400" y="3840480"/>
            <a:ext cx="3328416" cy="2560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10" name="Text 5"/>
          <p:cNvSpPr>
            <a:spLocks noGrp="1"/>
          </p:cNvSpPr>
          <p:nvPr>
            <p:ph type="body" idx="108" hasCustomPrompt="1"/>
          </p:nvPr>
        </p:nvSpPr>
        <p:spPr>
          <a:xfrm>
            <a:off x="4425696" y="3840480"/>
            <a:ext cx="3328416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1" name="Text 5"/>
          <p:cNvSpPr>
            <a:spLocks noGrp="1"/>
          </p:cNvSpPr>
          <p:nvPr>
            <p:ph type="body" idx="109" hasCustomPrompt="1"/>
          </p:nvPr>
        </p:nvSpPr>
        <p:spPr>
          <a:xfrm>
            <a:off x="4425696" y="5212080"/>
            <a:ext cx="3328416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2" name="Text 5"/>
          <p:cNvSpPr>
            <a:spLocks noGrp="1"/>
          </p:cNvSpPr>
          <p:nvPr>
            <p:ph type="body" idx="110" hasCustomPrompt="1"/>
          </p:nvPr>
        </p:nvSpPr>
        <p:spPr>
          <a:xfrm>
            <a:off x="7936992" y="3840480"/>
            <a:ext cx="3328416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3" name="Text 5"/>
          <p:cNvSpPr>
            <a:spLocks noGrp="1"/>
          </p:cNvSpPr>
          <p:nvPr>
            <p:ph type="body" idx="111" hasCustomPrompt="1"/>
          </p:nvPr>
        </p:nvSpPr>
        <p:spPr>
          <a:xfrm>
            <a:off x="7936992" y="5212080"/>
            <a:ext cx="3328416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4" name="Text 5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Visual Stacke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>
            <a:spLocks noGrp="1"/>
          </p:cNvSpPr>
          <p:nvPr>
            <p:ph idx="104" hasCustomPrompt="1"/>
          </p:nvPr>
        </p:nvSpPr>
        <p:spPr>
          <a:xfrm>
            <a:off x="914400" y="914400"/>
            <a:ext cx="5486400" cy="30861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Text 4"/>
          <p:cNvSpPr>
            <a:spLocks noGrp="1"/>
          </p:cNvSpPr>
          <p:nvPr>
            <p:ph idx="105" hasCustomPrompt="1"/>
          </p:nvPr>
        </p:nvSpPr>
        <p:spPr>
          <a:xfrm>
            <a:off x="6885432" y="914400"/>
            <a:ext cx="4389120" cy="32918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 4"/>
          <p:cNvSpPr>
            <a:spLocks noGrp="1"/>
          </p:cNvSpPr>
          <p:nvPr>
            <p:ph type="body" idx="106" hasCustomPrompt="1"/>
          </p:nvPr>
        </p:nvSpPr>
        <p:spPr>
          <a:xfrm>
            <a:off x="6885432" y="4389120"/>
            <a:ext cx="438912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9" name="Text 4"/>
          <p:cNvSpPr>
            <a:spLocks noGrp="1"/>
          </p:cNvSpPr>
          <p:nvPr>
            <p:ph type="body" idx="107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LLBACK_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Layered Block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914400" y="1097280"/>
            <a:ext cx="457200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914400" y="2926080"/>
            <a:ext cx="219456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7" name="Text 12"/>
          <p:cNvSpPr>
            <a:spLocks noGrp="1"/>
          </p:cNvSpPr>
          <p:nvPr>
            <p:ph type="body" idx="115" hasCustomPrompt="1"/>
          </p:nvPr>
        </p:nvSpPr>
        <p:spPr>
          <a:xfrm>
            <a:off x="3291840" y="2926080"/>
            <a:ext cx="219456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8" name="Text 12"/>
          <p:cNvSpPr>
            <a:spLocks noGrp="1"/>
          </p:cNvSpPr>
          <p:nvPr>
            <p:ph idx="116" hasCustomPrompt="1"/>
          </p:nvPr>
        </p:nvSpPr>
        <p:spPr>
          <a:xfrm>
            <a:off x="914400" y="4297680"/>
            <a:ext cx="3657600" cy="2057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9" name="Text 12"/>
          <p:cNvSpPr>
            <a:spLocks noGrp="1"/>
          </p:cNvSpPr>
          <p:nvPr>
            <p:ph idx="117" hasCustomPrompt="1"/>
          </p:nvPr>
        </p:nvSpPr>
        <p:spPr>
          <a:xfrm>
            <a:off x="5971032" y="1097280"/>
            <a:ext cx="5303520" cy="298094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0" name="Text 12"/>
          <p:cNvSpPr>
            <a:spLocks noGrp="1"/>
          </p:cNvSpPr>
          <p:nvPr>
            <p:ph type="body" idx="118" hasCustomPrompt="1"/>
          </p:nvPr>
        </p:nvSpPr>
        <p:spPr>
          <a:xfrm>
            <a:off x="5971032" y="4261104"/>
            <a:ext cx="256032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21" name="Text 12"/>
          <p:cNvSpPr>
            <a:spLocks noGrp="1"/>
          </p:cNvSpPr>
          <p:nvPr>
            <p:ph type="body" idx="119" hasCustomPrompt="1"/>
          </p:nvPr>
        </p:nvSpPr>
        <p:spPr>
          <a:xfrm>
            <a:off x="8714232" y="4261104"/>
            <a:ext cx="256032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entral Content Blo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Text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914400" y="1371600"/>
            <a:ext cx="5029200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914400" y="4114800"/>
            <a:ext cx="50292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7" name="Text 12"/>
          <p:cNvSpPr>
            <a:spLocks noGrp="1"/>
          </p:cNvSpPr>
          <p:nvPr>
            <p:ph idx="115" hasCustomPrompt="1"/>
          </p:nvPr>
        </p:nvSpPr>
        <p:spPr>
          <a:xfrm>
            <a:off x="6702552" y="1371600"/>
            <a:ext cx="4572000" cy="34290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8" name="Text 12"/>
          <p:cNvSpPr>
            <a:spLocks noGrp="1"/>
          </p:cNvSpPr>
          <p:nvPr>
            <p:ph type="body" idx="116" hasCustomPrompt="1"/>
          </p:nvPr>
        </p:nvSpPr>
        <p:spPr>
          <a:xfrm>
            <a:off x="6702552" y="5029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Text Two Column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>
            <a:spLocks noGrp="1"/>
          </p:cNvSpPr>
          <p:nvPr>
            <p:ph idx="104" hasCustomPrompt="1"/>
          </p:nvPr>
        </p:nvSpPr>
        <p:spPr>
          <a:xfrm>
            <a:off x="914400" y="914400"/>
            <a:ext cx="5088636" cy="218084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Text 4"/>
          <p:cNvSpPr>
            <a:spLocks noGrp="1"/>
          </p:cNvSpPr>
          <p:nvPr>
            <p:ph type="body" idx="105" hasCustomPrompt="1"/>
          </p:nvPr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8" name="Text 4"/>
          <p:cNvSpPr>
            <a:spLocks noGrp="1"/>
          </p:cNvSpPr>
          <p:nvPr>
            <p:ph type="body" idx="106" hasCustomPrompt="1"/>
          </p:nvPr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9" name="Text 4"/>
          <p:cNvSpPr>
            <a:spLocks noGrp="1"/>
          </p:cNvSpPr>
          <p:nvPr>
            <p:ph type="body" idx="107" hasCustomPrompt="1"/>
          </p:nvPr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0" name="Text 4"/>
          <p:cNvSpPr>
            <a:spLocks noGrp="1"/>
          </p:cNvSpPr>
          <p:nvPr>
            <p:ph type="body" idx="108" hasCustomPrompt="1"/>
          </p:nvPr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1" name="Text 4"/>
          <p:cNvSpPr>
            <a:spLocks noGrp="1"/>
          </p:cNvSpPr>
          <p:nvPr>
            <p:ph type="body" idx="109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>
            <a:spLocks noGrp="1"/>
          </p:cNvSpPr>
          <p:nvPr>
            <p:ph type="body" idx="104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>
            <a:spLocks noGrp="1"/>
          </p:cNvSpPr>
          <p:nvPr>
            <p:ph type="body" idx="104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7" name="Text 4"/>
          <p:cNvSpPr>
            <a:spLocks noGrp="1"/>
          </p:cNvSpPr>
          <p:nvPr>
            <p:ph type="body" idx="105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000" dirty="0"/>
          </a:p>
        </p:txBody>
      </p:sp>
      <p:sp>
        <p:nvSpPr>
          <p:cNvPr id="8" name="Text 4"/>
          <p:cNvSpPr>
            <a:spLocks noGrp="1"/>
          </p:cNvSpPr>
          <p:nvPr>
            <p:ph type="title" idx="106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4500" dirty="0"/>
          </a:p>
        </p:txBody>
      </p:sp>
      <p:sp>
        <p:nvSpPr>
          <p:cNvPr id="9" name="Text 4"/>
          <p:cNvSpPr>
            <a:spLocks noGrp="1"/>
          </p:cNvSpPr>
          <p:nvPr>
            <p:ph type="body" idx="107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>
            <a:spLocks noGrp="1"/>
          </p:cNvSpPr>
          <p:nvPr>
            <p:ph type="title" idx="112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48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17" name="Text 12"/>
          <p:cNvSpPr>
            <a:spLocks noGrp="1"/>
          </p:cNvSpPr>
          <p:nvPr>
            <p:ph type="body" idx="115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8" name="Text 12"/>
          <p:cNvSpPr>
            <a:spLocks noGrp="1"/>
          </p:cNvSpPr>
          <p:nvPr>
            <p:ph type="body" idx="116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19" name="Text 12"/>
          <p:cNvSpPr>
            <a:spLocks noGrp="1"/>
          </p:cNvSpPr>
          <p:nvPr>
            <p:ph type="body" idx="117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20" name="Text 12"/>
          <p:cNvSpPr>
            <a:spLocks noGrp="1"/>
          </p:cNvSpPr>
          <p:nvPr>
            <p:ph type="body" idx="118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21" name="Text 12"/>
          <p:cNvSpPr>
            <a:spLocks noGrp="1"/>
          </p:cNvSpPr>
          <p:nvPr>
            <p:ph type="body" idx="119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22" name="Text 12"/>
          <p:cNvSpPr>
            <a:spLocks noGrp="1"/>
          </p:cNvSpPr>
          <p:nvPr>
            <p:ph type="body" idx="120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23" name="Text 12"/>
          <p:cNvSpPr>
            <a:spLocks noGrp="1"/>
          </p:cNvSpPr>
          <p:nvPr>
            <p:ph type="body" idx="121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24" name="Text 12"/>
          <p:cNvSpPr>
            <a:spLocks noGrp="1"/>
          </p:cNvSpPr>
          <p:nvPr>
            <p:ph type="body" idx="122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25" name="Text 12"/>
          <p:cNvSpPr>
            <a:spLocks noGrp="1"/>
          </p:cNvSpPr>
          <p:nvPr>
            <p:ph type="body" idx="123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26" name="Text 12"/>
          <p:cNvSpPr>
            <a:spLocks noGrp="1"/>
          </p:cNvSpPr>
          <p:nvPr>
            <p:ph type="body" idx="124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27" name="Text 12"/>
          <p:cNvSpPr>
            <a:spLocks noGrp="1"/>
          </p:cNvSpPr>
          <p:nvPr>
            <p:ph type="body" idx="125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28" name="Text 12"/>
          <p:cNvSpPr>
            <a:spLocks noGrp="1"/>
          </p:cNvSpPr>
          <p:nvPr>
            <p:ph type="body" idx="126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29" name="Text 12"/>
          <p:cNvSpPr>
            <a:spLocks noGrp="1"/>
          </p:cNvSpPr>
          <p:nvPr>
            <p:ph type="body" idx="127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30" name="Text 12"/>
          <p:cNvSpPr>
            <a:spLocks noGrp="1"/>
          </p:cNvSpPr>
          <p:nvPr>
            <p:ph type="body" idx="128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>
            <a:spLocks noGrp="1"/>
          </p:cNvSpPr>
          <p:nvPr>
            <p:ph type="body" idx="104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7" name="Text 4"/>
          <p:cNvSpPr>
            <a:spLocks noGrp="1"/>
          </p:cNvSpPr>
          <p:nvPr>
            <p:ph type="title" idx="105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4500" dirty="0"/>
          </a:p>
        </p:txBody>
      </p:sp>
      <p:sp>
        <p:nvSpPr>
          <p:cNvPr id="8" name="Text 4"/>
          <p:cNvSpPr>
            <a:spLocks noGrp="1"/>
          </p:cNvSpPr>
          <p:nvPr>
            <p:ph type="body" idx="106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r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r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width Header with 2x2 Gr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>
            <a:spLocks noGrp="1"/>
          </p:cNvSpPr>
          <p:nvPr>
            <p:ph type="body" idx="104" hasCustomPrompt="1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7" name="Text 4"/>
          <p:cNvSpPr>
            <a:spLocks noGrp="1"/>
          </p:cNvSpPr>
          <p:nvPr>
            <p:ph type="body" idx="105" hasCustomPrompt="1"/>
          </p:nvPr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8" name="Text 4"/>
          <p:cNvSpPr>
            <a:spLocks noGrp="1"/>
          </p:cNvSpPr>
          <p:nvPr>
            <p:ph type="body" idx="106" hasCustomPrompt="1"/>
          </p:nvPr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9" name="Text 4"/>
          <p:cNvSpPr>
            <a:spLocks noGrp="1"/>
          </p:cNvSpPr>
          <p:nvPr>
            <p:ph type="body" idx="107" hasCustomPrompt="1"/>
          </p:nvPr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0" name="Text 4"/>
          <p:cNvSpPr>
            <a:spLocks noGrp="1"/>
          </p:cNvSpPr>
          <p:nvPr>
            <p:ph type="body" idx="108" hasCustomPrompt="1"/>
          </p:nvPr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1" name="Text 4"/>
          <p:cNvSpPr>
            <a:spLocks noGrp="1"/>
          </p:cNvSpPr>
          <p:nvPr>
            <p:ph type="body" idx="109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riple Sta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7" name="Text 12"/>
          <p:cNvSpPr>
            <a:spLocks noGrp="1"/>
          </p:cNvSpPr>
          <p:nvPr>
            <p:ph type="body" idx="115" hasCustomPrompt="1"/>
          </p:nvPr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8" name="Text 12"/>
          <p:cNvSpPr>
            <a:spLocks noGrp="1"/>
          </p:cNvSpPr>
          <p:nvPr>
            <p:ph type="body" idx="116" hasCustomPrompt="1"/>
          </p:nvPr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rant Grid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>
            <a:spLocks noGrp="1"/>
          </p:cNvSpPr>
          <p:nvPr>
            <p:ph type="body" idx="104" hasCustomPrompt="1"/>
          </p:nvPr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7" name="Text 4"/>
          <p:cNvSpPr>
            <a:spLocks noGrp="1"/>
          </p:cNvSpPr>
          <p:nvPr>
            <p:ph type="body" idx="105" hasCustomPrompt="1"/>
          </p:nvPr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8" name="Text 4"/>
          <p:cNvSpPr>
            <a:spLocks noGrp="1"/>
          </p:cNvSpPr>
          <p:nvPr>
            <p:ph type="body" idx="106" hasCustomPrompt="1"/>
          </p:nvPr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9" name="Text 4"/>
          <p:cNvSpPr>
            <a:spLocks noGrp="1"/>
          </p:cNvSpPr>
          <p:nvPr>
            <p:ph type="body" idx="107" hasCustomPrompt="1"/>
          </p:nvPr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0" name="Text 4"/>
          <p:cNvSpPr>
            <a:spLocks noGrp="1"/>
          </p:cNvSpPr>
          <p:nvPr>
            <p:ph type="body" idx="108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ext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7" name="Text 12"/>
          <p:cNvSpPr>
            <a:spLocks noGrp="1"/>
          </p:cNvSpPr>
          <p:nvPr>
            <p:ph idx="115" hasCustomPrompt="1"/>
          </p:nvPr>
        </p:nvSpPr>
        <p:spPr>
          <a:xfrm>
            <a:off x="5486400" y="1828800"/>
            <a:ext cx="5788152" cy="325526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>
            <a:spLocks noGrp="1"/>
          </p:cNvSpPr>
          <p:nvPr>
            <p:ph type="body" idx="112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>
            <a:spLocks noGrp="1"/>
          </p:cNvSpPr>
          <p:nvPr>
            <p:ph type="body" idx="113" hasCustomPrompt="1"/>
          </p:nvPr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3400" dirty="0"/>
          </a:p>
        </p:txBody>
      </p:sp>
      <p:sp>
        <p:nvSpPr>
          <p:cNvPr id="16" name="Text 12"/>
          <p:cNvSpPr>
            <a:spLocks noGrp="1"/>
          </p:cNvSpPr>
          <p:nvPr>
            <p:ph type="body" idx="114" hasCustomPrompt="1"/>
          </p:nvPr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/>
          </a:bodyPr>
          <a:lstStyle/>
          <a:p>
            <a:pPr marL="0" indent="0" algn="l">
              <a:buNone/>
            </a:pPr>
            <a:r>
              <a:rPr lang="en-US" sz="450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</a:t>
            </a: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Open and Efficient Foundation Language Models</a:t>
            </a:r>
            <a:endParaRPr lang="en-US" sz="4500" dirty="0"/>
          </a:p>
        </p:txBody>
      </p:sp>
      <p:sp>
        <p:nvSpPr>
          <p:cNvPr id="7" name="Text 5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Breakdown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the Web: CommonCrawl &amp; C4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CommonCrawl Foundation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massive source represents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 of the total data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combines five snapshots of the internet taken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to 2020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handle this scale, the team used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CCNet pipeline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cleaning. This includes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line-level deduplication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which removes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repetitive sentences to prevent the model from memorizing loops.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Role of C4 Data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team added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dataset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making up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 of the mix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tests proved that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diverse web sources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improved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results. Unlike the main web dump, this dataset adds variety,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preventing the AI from learning only one type of writing style.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Ensuring High Quality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smart filter, 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removes low-quality text. It was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trained to recognize reliable content by analyzing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Web pages that did not resemble these trusted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 were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discarded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maintain high academic standards.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Heuristic Filtering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complex AI filters, C4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heuristics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or simple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rules. It validates text based on basic signs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punctuation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word counts. This lighter touch preserves useful data that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stricter filters might miss, aiding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Data Diet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Academic and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Literary Knowledge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 [4.5%]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utilized Wikipedia dumps from the June-August 2022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period, covering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languages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across Latin and Cyrillic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scripts. This provides a diverse factual foundation.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Cleaning Process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Raw web data is messy. We processed the text to remove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hyperlinks, user comments, and formatting boilerplate,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leaving only high-quality encyclopedic content.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Books [4.5%]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teach long-form narrative structure, we combined two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corpora: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Gutenberg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(public domain works)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Books3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(a modern dataset from ThePile).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Control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performed deduplication at the book level. Any book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more than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overlap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 another was removed to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 the model from memorizing repeated text.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ArXiv Papers [2.5%]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processed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ArXiv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scientific papers to add rigorous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academic knowledge. We used raw Latex source files to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preserve mathematical formulas and technical definitions.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Steps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stripped out bibliographies and comments unrelated to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content. Inline definitions were expanded to ensure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understands complex scientific terms.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Data Diet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Data Diet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Proficiency: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&amp; Q&amp;A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Github Code Repository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sourced public code distributed under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permissive licenses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Apache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BSD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To ensure high training quality, we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filtered out files with low line counts or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sparse alphanumeric characters. This cleans</a:t>
            </a:r>
            <a:endParaRPr lang="en-US" sz="14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"junk" code and removes boilerplate.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Stack Exchange Q&amp;A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captures diverse expert knowledge from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largest websites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covering topics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ranging from Computer Science to Chemistry.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cleaned the text by removing HTML tags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sorted answers by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(highest first).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method prioritizes the most helpful,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community-verified solutions for the model.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Architectural</a:t>
            </a:r>
            <a:endParaRPr lang="en-US" sz="4500" dirty="0"/>
          </a:p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Innovations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r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Modifications to the standard Transformer architecture.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Transformer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Backbone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Pre-normalization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ensure stable learning, LLaMA adopts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technique.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normalize data at the output. LLaMA normalizes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each layer instead. This prevents errors.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RMSNorm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uses a specific function 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RMSNorm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smooth out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 spikes in data, making the training process much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efficient and reliable.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SwiGLU Activation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Activation functions act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neurons firing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a brain.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decide what information passes forward. LLaMA replaces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standard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function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SwiGLU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Boost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Inspired by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model, this upgrade helps the AI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 complex patterns. It keeps more detail than older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methods, directly improving accuracy.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Rotary Embeddings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understand language, an AI must know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word order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 models used fixed position markers. LLaMA uses a new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approach 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Rotary Positional Embeddings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(RoPE).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 Works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Adopted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GPT-Neo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RoPE uses rotation math to link words.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helps the model understand connections between words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regardless of how far apart they are in a sentence.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2302.13971-easy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Improvement 1: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Pre-normalization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(RMSNorm)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Inspired by GPT-3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improve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stability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we adopted a key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architectural choice from the GPT-3 model design.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 vs. Output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transformers normalize data at the output.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Instead, we normalize the input of each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sub-layer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subtle shift creates a more stable foundation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the model to learn complex patterns effectively.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RMSNorm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utilize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Root Mean Square Normalization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or RMSNorm.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specific function was introduced by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Zhang &amp; Sennrich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was originally published in their 2019 research.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Simplified Calculation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RMSNorm simplifies calculations compared to older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normalization methods like LayerNorm.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rescales numerical values efficiently, which is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when processing billions of parameters.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Matters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massive AI models is mathematically risky.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Signals can vanish (become zero) or explode (get too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huge), causing the training process to fail.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Outcome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Pre-normalization acts as a stabilizer.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for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smoother training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deep networks.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can train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1.4 trillion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without crashing.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Architectural Innovations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Architectural Innovations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Improvement 2: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SwiGLU Activation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Smarter Activation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Neural networks process data using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activation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functions. We replaced the standard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ReLU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 with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SwiGLU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improve learning.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SwiGLU as a smoother, more precise</a:t>
            </a:r>
            <a:endParaRPr lang="en-US" sz="14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dimmer switch compared to ReLU's simple toggle.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Inspired by PaLM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Following Google's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model, we adopted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SwiGLU to boost performance. Research by Shazeer</a:t>
            </a:r>
            <a:endParaRPr lang="en-US" sz="14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(2020) proves it yields better results than ReLU.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Efficiency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balance complexity, we use a dimension of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2/3 * 4d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instead of the full 4d used in PaLM.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keeps the model powerful yet efficient.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Improvement 3: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Rotary Embeddings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(RoPE)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innovation was adopted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GPT-Neo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improve how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handles positional information and word order.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Switch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removed absolute positional embeddings. Instead, we added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Rotary Embeddings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(RoPE) at each layer of the network.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 Works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methods stamp a fixed number on each word. RoPE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encodes position by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rotating the vector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space.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Analogy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it like a clock face. The position of a word is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defined by the angle of the hand, rather than a static tag.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Advantage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method allows the model to understand the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relative distance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between words much better.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Flexibility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works well regardless of sequence length. Whether a text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short or very long, the relationships remain clear.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2302.13971-easy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&amp; Efficiency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Data: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 reaches lowest loss (~1.5) on 1.4T tokens.</a:t>
            </a:r>
            <a:endParaRPr lang="en-US" sz="12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152" y="1263212"/>
            <a:ext cx="5486400" cy="3782937"/>
          </a:xfrm>
          <a:prstGeom prst="rect">
            <a:avLst/>
          </a:prstGeom>
        </p:spPr>
      </p:pic>
      <p:sp>
        <p:nvSpPr>
          <p:cNvPr id="16" name="Text 13"/>
          <p:cNvSpPr txBox="1"/>
          <p:nvPr/>
        </p:nvSpPr>
        <p:spPr>
          <a:xfrm>
            <a:off x="914400" y="1097280"/>
            <a:ext cx="4416552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Optimization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Recipe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914400" y="3108960"/>
            <a:ext cx="44165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AdamW optimizer 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beta1=0.9, beta2=0.95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cosine schedule decaying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 of max rate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ensures stable and efficient training.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914400" y="4297680"/>
            <a:ext cx="210312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Hyperparameters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 decay: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Gradient clip: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1.0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AdamW Settings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Beta1 set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0.9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Beta2 set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0.95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3227832" y="4297680"/>
            <a:ext cx="210312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Scale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Batch size: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4M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Tokens: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1.4T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Warmup: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2,000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Loss Trend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Loss drops fast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then stabilizes.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 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LLaMA Project Overview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Data Diet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Architectural Innovations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&amp; Efficiency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Performance Analysis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Capabilities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Safety, Bias, and Truth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Impact &amp; Conclusion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&amp; Efficiency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Speeding Up: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Implementation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Optimization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xformers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library to skip "masked"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words the model shouldn't see yet. This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avoids storing unnecessary weights in memory.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Checkpointing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save heavy calculations (linear layers) from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forward pass. This reduces the work needed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during the "backward" learning phase.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Speed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2,048 A100 GPUs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we process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380 tokens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second on each unit. Training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1.4T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took roughly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days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&amp; Efficiency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Progress: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Loss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Y-axis shows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loss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which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 prediction error. Like a golf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score,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values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indicate better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higher accuracy.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Larger models like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(red line)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 faster than smaller ones like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7B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(blue line). Size drives efficiency, reaching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error rates with fewer training steps.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Improvement continues even after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1.4T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tokens. The curves do not flatten out,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suggesting these models are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saturated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could still learn from more data.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Performance Analysis</a:t>
            </a:r>
            <a:endParaRPr lang="en-US" sz="4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" y="3840480"/>
            <a:ext cx="10351008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341565"/>
            <a:ext cx="4873752" cy="1888870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599" y="914400"/>
            <a:ext cx="3428386" cy="27432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14400" y="3840480"/>
            <a:ext cx="3328416" cy="25603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Outperforms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PaLM-540B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Reasoning</a:t>
            </a:r>
            <a:endParaRPr lang="en-US" sz="3200" dirty="0"/>
          </a:p>
        </p:txBody>
      </p:sp>
      <p:sp>
        <p:nvSpPr>
          <p:cNvPr id="10" name="Text 6"/>
          <p:cNvSpPr/>
          <p:nvPr/>
        </p:nvSpPr>
        <p:spPr>
          <a:xfrm>
            <a:off x="4425696" y="38404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evaluated models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datasets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measuring logical reasoning types like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sense (PIQA) and context (BoolQ).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 range from completing sentences to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answering questions about daily events.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4425696" y="52120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 beats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Chinchilla-70B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across the board. It also surpasses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PaLM-540B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benchmarks like PIQA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(82.8) and HellaSwag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84.2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 proving that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can overcome massive size.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7936992" y="38404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outperforms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 (175B) on most metrics, despite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10x smaller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On BoolQ, it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78.1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far exceeding the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 score of 60.5. Smaller is capable.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7936992" y="52120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scales linearly with size.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65B model leads with top scores: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82.8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PIQA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60.2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OBQA.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Optimized training data allows for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state-of-the-art reasoning results.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Sense Reasoning Benchmarks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3124"/>
            <a:ext cx="5486400" cy="2868652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32" y="1054793"/>
            <a:ext cx="4389120" cy="301105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85432" y="4389120"/>
            <a:ext cx="438912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spcAft>
                <a:spcPts val="13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TriviaQA:</a:t>
            </a:r>
            <a:endParaRPr lang="en-US" sz="3200" dirty="0"/>
          </a:p>
          <a:p>
            <a:pPr marL="0" indent="0" algn="l">
              <a:spcAft>
                <a:spcPts val="13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Record High</a:t>
            </a:r>
            <a:endParaRPr lang="en-US" sz="3200" dirty="0"/>
          </a:p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73.0%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answer using only memorized knowledge (Closed-Book setting).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Performance Analysis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Reading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Comprehension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RACE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the RACE benchmark, consisting of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English exams for Chinese middle and high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 students. Models must answer</a:t>
            </a:r>
            <a:endParaRPr lang="en-US" sz="14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 based on long reading passages.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Top-Tier Performance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 is competitive with the massive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PaLM-540B. On high school tasks, LLaMA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leads with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51.6%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accuracy versus 49.1%.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Doing More With Less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being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10x smaller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LLaMA-13B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outperforms GPT-3 by several percentage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points. This proves that training quality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matters more than just parameter count.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" y="777240"/>
            <a:ext cx="10360152" cy="27432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492240" y="914400"/>
            <a:ext cx="13716" cy="54864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14400" y="640080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137392" y="640080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914400"/>
            <a:ext cx="5486400" cy="7315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MMLU measures knowledge across humanities, STEM, and social sciences.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 performs well but lags slightly behind the largest models.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likely due to limited academic book data in training.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14400" y="1828800"/>
            <a:ext cx="5303520" cy="12801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 scores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63.4%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avg,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trailing PaLM-540B (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69.3%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beats GPT-3 (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43.9%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914400" y="3291840"/>
            <a:ext cx="5303520" cy="12801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training set had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177GB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books, while others used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2TB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book data.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14400" y="4754880"/>
            <a:ext cx="5303520" cy="1463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tuning creates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LLaMA-I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scores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68.9%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MMLU,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Flan-PaLM (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66.1%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24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025362"/>
            <a:ext cx="4389120" cy="2246957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84" y="3566160"/>
            <a:ext cx="2078653" cy="1593799"/>
          </a:xfrm>
          <a:prstGeom prst="rect">
            <a:avLst/>
          </a:prstGeom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547" y="3566160"/>
            <a:ext cx="1929406" cy="1593799"/>
          </a:xfrm>
          <a:prstGeom prst="rect">
            <a:avLst/>
          </a:prstGeom>
        </p:spPr>
      </p:pic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391" y="5303520"/>
            <a:ext cx="1038738" cy="109728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Performance Analysis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Performance Analysis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Time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2926080"/>
            <a:ext cx="219456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Volume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ingest up to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1.4 trillion tokens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build knowledge.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291840" y="2926080"/>
            <a:ext cx="219456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Scale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(red)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consistently scores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highest accuracy.</a:t>
            </a:r>
            <a:endParaRPr lang="en-US" sz="1400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74" y="4297680"/>
            <a:ext cx="3353051" cy="2057400"/>
          </a:xfrm>
          <a:prstGeom prst="rect">
            <a:avLst/>
          </a:prstGeom>
        </p:spPr>
      </p:pic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32" y="1287751"/>
            <a:ext cx="5303520" cy="2600001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5971032" y="4261104"/>
            <a:ext cx="256032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Trends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tests show steady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gains, but tasks like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SIQA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fluctuate wildly.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variance helps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 when specific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skills emerge.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8714232" y="4261104"/>
            <a:ext cx="256032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Competitive Edge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surpasses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Chinchilla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baseline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(purple line) on all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tasks. More training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clearly drives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accuracy.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06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Capabilities</a:t>
            </a:r>
            <a:endParaRPr lang="en-US" sz="4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on MATH and GSM8k Benchmarks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 (69.7%)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outperforms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Minerva (68.5%)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GSM8k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middle school math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lacking any specific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on math datasets.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LLaMA Project Overview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r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and Efficient Foundation Language Models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Writing Code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Code Challenge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must write valid Python code from text descriptions.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test on HumanEval and MBPP benchmarks.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Method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Prompts include a function signature and test cases.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is measured by pass@1 scores.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checks if the generated code passes unit tests.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Larger Models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outperforms general models like LaMDA and PaLM.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baselines were not specifically tuned for code.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Win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 scores higher than LaMDA 137B on all tests.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achieves this with over 10x fewer parameters.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Pass@1 on HumanEval: LLaMA-13B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15.8%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vs LaMDA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14.0%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Tier Results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65B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23.7%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HumanEval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37.7%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MBPP.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beats PaLM 62B (15.9% / 21.4%) by a wide margin.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Comparison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65B even outperforms the massive PaLM 540B on MBPP.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 540B scores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36.8%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MBPP versus LLaMA's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37.7%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Both models trained on similar code token counts.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Capabilities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 Tuning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Unlocks Potential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LLaMA-65B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Instruction Concept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created LLaMA-I by briefly finetuning the base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 model on specific instruction data. This process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teaches the AI to better understand and follow user commands.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 a small amount of this specialized training rapidly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improves the model's ability to execute complex tasks.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Gains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the MMLU benchmark, the model's score jumped from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63.4%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68.9%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after tuning. This simple update allows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LLaMA-I to outperform moderate-sized alternatives like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Flan-PaLM (59.6%)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OPT-IML (43.2%)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Implications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LLaMA-I beats similar models, it still trails the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state-of-the-art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 code-davinci-002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77.4%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this experiment proves that basic instruction tuning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effectively unlocks the base model's latent potential without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requiring complex or heavy training protocols.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Capabilities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Generative Capabilities: Examples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Roleplay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generates coherent creative text. It wrote a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"dragon feeder" recommendation letter for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fantasy corporation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inventing details about knights and dragon weaknesses. It also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scripted a humorous dialogue where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explains Pluto's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demotion, capturing an informal and emotional voice.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Programming Proficiency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acts as a coding assistant. It successfully wrote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code to solve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quadratic equations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correctly calculating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discriminants. It also generated JavaScript for HTTP requests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both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XMLHttpRequest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the modern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Fetch API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utilizing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 syntax and comments.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Explanatory Reasoning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identifies patterns and provides context. Given a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raw number sequence, it recognized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Fibonacci sequence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explained its origin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Leonardo of Pisa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1202), and connected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to its original mathematical study of "idealized rabbit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population growth."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Style Adaptability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examples highlight the model's range. It moves fluently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casual dialogue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Pluto cursing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at the Sun) to technical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precision (writing complex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Regex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parse HTML). This shows it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captures both human nuance and rigid logical structures without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needing specific training for each task.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Capabilities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07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Safety, Bias, and Truth</a:t>
            </a:r>
            <a:endParaRPr lang="en-US" sz="45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Safety, Bias, and Truth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Measuring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Toxicity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AI Models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Benchmark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RealToxicityPrompts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dataset contains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100,000 sentence starts designed to trigger</a:t>
            </a:r>
            <a:endParaRPr lang="en-US" sz="1400" dirty="0"/>
          </a:p>
          <a:p>
            <a:pPr marL="0" indent="0" algn="l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toxic outputs like insults, threats, or hate speech.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Measure It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PerspectiveAPI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score model outputs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0 (safe) to 1 (toxic). It acts as an</a:t>
            </a:r>
            <a:endParaRPr lang="en-US" sz="1400" dirty="0"/>
          </a:p>
          <a:p>
            <a:pPr marL="0" indent="0" algn="l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automated judge for evaluating safety at scale.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Toxicity generally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increases with model size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largest LLaMA 65B model scored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0.128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the smaller 7B version scored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0.106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marL="0" indent="0" algn="l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Bigger models are smarter but also riskier.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 Context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Scores align with other top models like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Chinchilla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(0.087), indicating a common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industry-wide safety challenge to solve.</a:t>
            </a:r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averages 66.6 on CrowS-Pairs, surpassing GPT-3 and OPT models.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5029200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Stereotype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Detection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4114800"/>
            <a:ext cx="50292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Measuring Model Bias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benchmark tests if a model favors stereotypical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sentences over anti-stereotypical ones across nine</a:t>
            </a:r>
            <a:endParaRPr lang="en-US" sz="14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categories like gender, race, and religion.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Results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achieves the lowest bias score of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66.6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GPT-3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67.2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and OPT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69.5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40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861" y="1371600"/>
            <a:ext cx="4513382" cy="342900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702552" y="5029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overall bias is low, LLaMA struggles in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Religion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79.0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 scoring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points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worse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OPT. Conversely, it performs best in the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Race/Color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category with a score of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57.0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" y="3840480"/>
            <a:ext cx="10351008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995803"/>
            <a:ext cx="4873752" cy="2580395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92" y="1062405"/>
            <a:ext cx="3657600" cy="24471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14400" y="3840480"/>
            <a:ext cx="3328416" cy="25603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WinoGender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Data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</a:t>
            </a:r>
            <a:endParaRPr lang="en-US" sz="3200" dirty="0"/>
          </a:p>
        </p:txBody>
      </p:sp>
      <p:sp>
        <p:nvSpPr>
          <p:cNvPr id="10" name="Text 6"/>
          <p:cNvSpPr/>
          <p:nvPr/>
        </p:nvSpPr>
        <p:spPr>
          <a:xfrm>
            <a:off x="4425696" y="38404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Task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must link pronouns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the correct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WinoGender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tests if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stereotypes cause errors.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4425696" y="52120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Stereotype Bias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Scores drop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gotcha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cases.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his/him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falls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72.1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63.3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when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roles defy gender norms.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7936992" y="38404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Neutral Pronouns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performs best with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neutral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their/them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inputs.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 peaks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81.7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65B, beating gendered sets.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7936992" y="5212080"/>
            <a:ext cx="3328416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Size Impact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Larger models resist bias.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hard cases,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63.3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beating the smaller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which scores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55.0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Gender Bias Analysis</a:t>
            </a:r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Truthfulness and Hallucinations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TruthfulQA Benchmark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use the TruthfulQA benchmark to measure safety.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tests if models mimic human falsehoods or generate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misinformation. The goal is to determine if the AI can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distinguish literal truth from common misconceptions.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Comparative Performance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scores higher than GPT-3 in both truthful and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informative categories. LLaMA-65B reached a score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0.57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nearly double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0.28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 achieved by GPT-3-175B.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Truth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study defines truth as literal facts about the real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world, excluding belief systems. Questions are adversarial,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designed to trick the AI into confirming popular myths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superstitions rather than factual reality.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Persistent Hallucinations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improvements, the correct answer rate remains low.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scores under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model is still prone to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hallucinations—confidently stating incorrect facts.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Reliable truthfulness remains a significant challenge.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Safety, Bias, and Truth</a:t>
            </a:r>
            <a:endParaRPr lang="en-U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08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Impact &amp; Conclusion</a:t>
            </a:r>
            <a:endParaRPr lang="en-US" sz="45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8744"/>
            <a:ext cx="5088636" cy="1532157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Carbon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Footprint Data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consumed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449 MWh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total energy.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resulted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 tons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carbon emissions (CO2eq).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comparable to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 tons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emitted by BLOOM-175B.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Calculations assume a Power Usage Effectiveness (PUE) of 1.1.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utilized specific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 national average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carbon factors.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Cost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foundation models requires massive compute power.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measure this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GPU-hours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total energy in MWh.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Effects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15 shows a clear trend: larger models need more power.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Emissions jump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tons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7B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 tons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65B.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used over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 GPU-hours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highlights the environmental price of higher accuracy.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"Green" Benefit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the high initial cost, releasing models openly is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environmentally strategic. It acts as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carbon offset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Thousands of researchers can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directly.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prevents the need for redundant training runs globally.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emissions are significantly reduced because the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shares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one-time carbon cost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training.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Impact &amp; 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Meet LLaMA: A New Foundation for AI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LLaMA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(Large Language Model Meta AI) is a collection of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foundational AI models ranging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billion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billion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parameters. These parameters act like digital synapses,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determining the model's complexity. Meta released this suite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provide a standard, open foundation for researchers.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Democratizing Access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powerful AI models require massive data centers to run.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is efficient enough to run on a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GPU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enabling academic researchers to study LLMs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needing industrial-grade infrastructure. This shifts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from training budgets to inference efficiency.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Public Data Transparency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competitors that rely on secret, proprietary data,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proves that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state-of-the-art results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 possible using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exclusively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publicly available datasets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approach solves the "black box" problem, allowing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scientists to fully audit the source of the model's knowledge.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Over Size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Bigger isn't always better.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outperforms the famous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 (175B)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most benchmarks despite being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10x smaller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the high end,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65B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rivals massive systems like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Chinchilla-70B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PaLM-540B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proving that training 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data yields better results than just adding parameters.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2302.13971-easy</a:t>
            </a:r>
            <a:endParaRPr lang="en-US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 Beats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 Despite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Being Over 10x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Smaller.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Breakthrough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outperforms the massive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(175B) on most benchmarks despite being more than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10x smaller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redefines performance on consumer-grade hardware.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Laws Validated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show that training smaller models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data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yields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results than just increasing model size.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rivals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Chinchilla-70B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PaLM-540B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proving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of refined scaling laws.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Research Access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release models to the public to accelerate research into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robustness and mitigate risks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toxicity and bias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competitors, LLaMA achieves state-of-the-art results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strictly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publicly available data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(no proprietary data).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Directions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observed that finetuning on instructions leads to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promising results. We plan to release larger models trained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larger pretraining corpora to further improve performance.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Reduced Carbon Footprint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emitted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tCO2eq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which is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significantly lower than OPT-175B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 tCO2eq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and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BLOOM-175B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 tCO2eq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 This efficiency is vital.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Efficiency Metrics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calculate emissions using a national US average intensity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0.385 kg CO2e per KWh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LLaMA-7B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consumed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MWh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power on A100-80GB GPUs, making high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AI research more environmentally sustainable.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Impact &amp; 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Advancing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Research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Addressing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Potential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observed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 improvement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model performance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we scaled up the size of the training data. This suggests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training on even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larger datasets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could yield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results. Unlike previous assumptions, data quality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quantity remain key drivers of model accuracy.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plan to release these larger models to the public soon.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 Tuning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Preliminary experiments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 finetuning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have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promising results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improving model capability.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process involves training the model to follow specific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user commands rather than just predicting text. We plan to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investigate this further to enhance how the model responds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direct tasks, similar to findings by Chung et al.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 and Toxicity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all large language models, our system still faces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challenges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toxicity and bias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its outputs.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issues remain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unsolved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across the field today.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releasing our models openly, we aim to help the research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study these flaws. Future work will focus 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robustness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developing mitigation methods.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 and Future Work</a:t>
            </a:r>
            <a:endParaRPr lang="en-US" sz="1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Impact &amp; Conclusion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Verdict: Top-tier AI is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now accessible, reproducible,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runs on a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GPU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shifts focus from massive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to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efficiency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empowering research for all.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LLaMA Project Overview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Rethinking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Efficiency: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vs.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 'Hoffmann laws' optimized only for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costs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suggesting a 10B model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should use just 200B tokens. This approach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ignores the high cost of running the model.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prioritizes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 budget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train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smaller models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significantly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data (trillions of tokens), making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them faster and cheaper to use daily.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shows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7B model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improves even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1T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LLaMA-13B outperforms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massive GPT-3 (175B) while being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10x smaller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enabling single-GPU use.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 vs. Goliath: Performance Claims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13B Benchmark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world of AI, size usually equals power. However, the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outperforms the famous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 (175B)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most benchmarks despite being over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10x smaller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efficiency proves that clever architecture and training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matter more than just raw parameter count.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Competing with Giants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the high end,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LLaMA-65B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stands toe-to-toe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the industry's most powerful proprietary systems.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matches the performance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Chinchilla-70B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Google's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PaLM-540B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demonstrating that open research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can rival the best closed-source technology.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Democratizing Access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Historically, studying top AI required millions in hardware.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critical breakthrough is that the 13B model fits on a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standard GPU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(graphics card). This allows universities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small labs to study these powerful systems directly,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shifting power away from just big tech companies.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Smarter Scaling Strategy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focus is on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 budget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—the cost to run the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daily. By training a smaller model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data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becomes much cheaper and faster to use than larger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competitors. Even after 1 trillion tokens, performance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continued to improve, validating this data-rich approach.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LLaMA Project Overview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Transparent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Science</a:t>
            </a:r>
            <a:endParaRPr lang="en-US" sz="3200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Proprietary Problem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Competitors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rely on undocumented or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proprietary data (e.g., private social media conversations).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"black box" where results cannot be verified.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Public Data Shift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public data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like CommonCrawl and Wikipedia.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ensures compatibility with open-sourcing and allows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entire community to reproduce our training results.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Democratizing Access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LLMs typically require expensive industrial hardware.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LLaMA-13B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efficient enough to run on a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consumer GPU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making it accessible to universities.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Matters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sharing the model weights, we empower smaller labs to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 these systems. This fosters innovation rather than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keeping AI development locked behind corporate doors.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Studying Limitations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foundation models struggle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hidden biases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toxicity.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Proprietary models often hide these flaws behind API walls.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release LLaMA so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responsible AI community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can map</a:t>
            </a:r>
            <a:endParaRPr lang="en-US" sz="1200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risks accurately.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Transparent Safety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believe transparency is the only way to solve safety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issues. Researchers must be able to inspect the model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directly.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LLaMA Project Overview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Data Diet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Data Diet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Does</a:t>
            </a:r>
            <a:endParaRPr lang="en-US" sz="3400" dirty="0"/>
          </a:p>
          <a:p>
            <a:pPr marL="0" indent="0" algn="l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 Read?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Main Ingredient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diet is mostly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CommonCrawl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massive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3.3 TB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archive of the web.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Over Quantity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text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rarer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4.5%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but read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twice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ensures the model learns facts.</a:t>
            </a:r>
            <a:endParaRPr lang="en-US" sz="140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59611"/>
            <a:ext cx="5788152" cy="31936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4400</Words>
  <Application>Microsoft Macintosh PowerPoint</Application>
  <PresentationFormat>Widescreen</PresentationFormat>
  <Paragraphs>734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2302.13971-easy</dc:title>
  <dc:subject>PptxGenJS Presentation</dc:subject>
  <dc:creator>LineDot AI</dc:creator>
  <cp:lastModifiedBy>Gun Choi</cp:lastModifiedBy>
  <cp:revision>2</cp:revision>
  <dcterms:created xsi:type="dcterms:W3CDTF">2026-01-19T11:53:50Z</dcterms:created>
  <dcterms:modified xsi:type="dcterms:W3CDTF">2026-01-19T22:27:39Z</dcterms:modified>
</cp:coreProperties>
</file>