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notesMasterIdLst>
    <p:notesMasterId r:id="rId28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Vertical Icon Tex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/>
          <p:nvPr>
            <p:ph idx="112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5" name="Text 12"/>
          <p:cNvSpPr/>
          <p:nvPr>
            <p:ph idx="113" hasCustomPrompt="1"/>
          </p:nvPr>
        </p:nvSpPr>
        <p:spPr>
          <a:xfrm>
            <a:off x="914400" y="1097280"/>
            <a:ext cx="1600200" cy="1600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16" name="Text 12"/>
          <p:cNvSpPr/>
          <p:nvPr>
            <p:ph idx="114" hasCustomPrompt="1"/>
          </p:nvPr>
        </p:nvSpPr>
        <p:spPr>
          <a:xfrm>
            <a:off x="914400" y="2926080"/>
            <a:ext cx="1600200" cy="1600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17" name="Text 12"/>
          <p:cNvSpPr/>
          <p:nvPr>
            <p:ph idx="115" hasCustomPrompt="1"/>
          </p:nvPr>
        </p:nvSpPr>
        <p:spPr>
          <a:xfrm>
            <a:off x="914400" y="4754880"/>
            <a:ext cx="1600200" cy="1600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18" name="Text 12"/>
          <p:cNvSpPr/>
          <p:nvPr>
            <p:ph idx="116" type="body" hasCustomPrompt="1"/>
          </p:nvPr>
        </p:nvSpPr>
        <p:spPr>
          <a:xfrm>
            <a:off x="3200400" y="1097280"/>
            <a:ext cx="7772400" cy="164592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3400" dirty="0"/>
          </a:p>
        </p:txBody>
      </p:sp>
      <p:sp>
        <p:nvSpPr>
          <p:cNvPr id="19" name="Text 12"/>
          <p:cNvSpPr/>
          <p:nvPr>
            <p:ph idx="117" type="body" hasCustomPrompt="1"/>
          </p:nvPr>
        </p:nvSpPr>
        <p:spPr>
          <a:xfrm>
            <a:off x="3200400" y="2926080"/>
            <a:ext cx="5943600" cy="34290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LLBACK_LAYOU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Block with Stacked 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>
            <p:ph idx="104" type="body" hasCustomPrompt="1"/>
          </p:nvPr>
        </p:nvSpPr>
        <p:spPr>
          <a:xfrm>
            <a:off x="914400" y="932688"/>
            <a:ext cx="4690872" cy="5449824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3200" dirty="0"/>
          </a:p>
        </p:txBody>
      </p:sp>
      <p:sp>
        <p:nvSpPr>
          <p:cNvPr id="7" name="Text 4"/>
          <p:cNvSpPr/>
          <p:nvPr>
            <p:ph idx="105" hasCustomPrompt="1"/>
          </p:nvPr>
        </p:nvSpPr>
        <p:spPr>
          <a:xfrm>
            <a:off x="5971032" y="932688"/>
            <a:ext cx="5303520" cy="2980944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8" name="Text 4"/>
          <p:cNvSpPr/>
          <p:nvPr>
            <p:ph idx="106" hasCustomPrompt="1"/>
          </p:nvPr>
        </p:nvSpPr>
        <p:spPr>
          <a:xfrm>
            <a:off x="5971032" y="4096512"/>
            <a:ext cx="5303520" cy="22860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9" name="Text 4"/>
          <p:cNvSpPr/>
          <p:nvPr>
            <p:ph idx="107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symmetrical Two Column Layou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/>
          <p:nvPr>
            <p:ph idx="112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5" name="Text 12"/>
          <p:cNvSpPr/>
          <p:nvPr>
            <p:ph idx="113" type="body" hasCustomPrompt="1"/>
          </p:nvPr>
        </p:nvSpPr>
        <p:spPr>
          <a:xfrm>
            <a:off x="914400" y="1828800"/>
            <a:ext cx="5303520" cy="32004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3400" dirty="0"/>
          </a:p>
        </p:txBody>
      </p:sp>
      <p:sp>
        <p:nvSpPr>
          <p:cNvPr id="16" name="Text 12"/>
          <p:cNvSpPr/>
          <p:nvPr>
            <p:ph idx="114" type="body" hasCustomPrompt="1"/>
          </p:nvPr>
        </p:nvSpPr>
        <p:spPr>
          <a:xfrm>
            <a:off x="6675120" y="1920240"/>
            <a:ext cx="4389120" cy="41148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symmetrical Split Triple Stac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/>
          <p:nvPr>
            <p:ph idx="112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5" name="Text 12"/>
          <p:cNvSpPr/>
          <p:nvPr>
            <p:ph idx="113" type="body" hasCustomPrompt="1"/>
          </p:nvPr>
        </p:nvSpPr>
        <p:spPr>
          <a:xfrm>
            <a:off x="914400" y="1371600"/>
            <a:ext cx="4572000" cy="2743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3400" dirty="0"/>
          </a:p>
        </p:txBody>
      </p:sp>
      <p:sp>
        <p:nvSpPr>
          <p:cNvPr id="16" name="Text 12"/>
          <p:cNvSpPr/>
          <p:nvPr>
            <p:ph idx="114" type="body" hasCustomPrompt="1"/>
          </p:nvPr>
        </p:nvSpPr>
        <p:spPr>
          <a:xfrm>
            <a:off x="6400800" y="1463040"/>
            <a:ext cx="4572000" cy="109728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  <p:sp>
        <p:nvSpPr>
          <p:cNvPr id="17" name="Text 12"/>
          <p:cNvSpPr/>
          <p:nvPr>
            <p:ph idx="115" type="body" hasCustomPrompt="1"/>
          </p:nvPr>
        </p:nvSpPr>
        <p:spPr>
          <a:xfrm>
            <a:off x="6400800" y="2743200"/>
            <a:ext cx="4572000" cy="109728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  <p:sp>
        <p:nvSpPr>
          <p:cNvPr id="18" name="Text 12"/>
          <p:cNvSpPr/>
          <p:nvPr>
            <p:ph idx="116" type="body" hasCustomPrompt="1"/>
          </p:nvPr>
        </p:nvSpPr>
        <p:spPr>
          <a:xfrm>
            <a:off x="6400800" y="4023360"/>
            <a:ext cx="4572000" cy="109728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ymmetrical Three Column Layou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>
            <p:ph idx="104" type="body" hasCustomPrompt="1"/>
          </p:nvPr>
        </p:nvSpPr>
        <p:spPr>
          <a:xfrm>
            <a:off x="914400" y="1143000"/>
            <a:ext cx="3264408" cy="5029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3200" dirty="0"/>
          </a:p>
        </p:txBody>
      </p:sp>
      <p:sp>
        <p:nvSpPr>
          <p:cNvPr id="7" name="Text 4"/>
          <p:cNvSpPr/>
          <p:nvPr>
            <p:ph idx="105" type="body" hasCustomPrompt="1"/>
          </p:nvPr>
        </p:nvSpPr>
        <p:spPr>
          <a:xfrm>
            <a:off x="4453128" y="1143000"/>
            <a:ext cx="3264408" cy="5029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8" name="Text 4"/>
          <p:cNvSpPr/>
          <p:nvPr>
            <p:ph idx="106" type="body" hasCustomPrompt="1"/>
          </p:nvPr>
        </p:nvSpPr>
        <p:spPr>
          <a:xfrm>
            <a:off x="7991856" y="1143000"/>
            <a:ext cx="3264408" cy="5029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9" name="Text 4"/>
          <p:cNvSpPr/>
          <p:nvPr>
            <p:ph idx="107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entral Content Bloc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/>
          <p:nvPr>
            <p:ph idx="112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5" name="Text 12"/>
          <p:cNvSpPr/>
          <p:nvPr>
            <p:ph idx="113" type="body" hasCustomPrompt="1"/>
          </p:nvPr>
        </p:nvSpPr>
        <p:spPr>
          <a:xfrm>
            <a:off x="914400" y="1828800"/>
            <a:ext cx="8686800" cy="347472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340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>
            <p:ph idx="104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>
            <p:ph idx="104" type="body" hasCustomPrompt="1"/>
          </p:nvPr>
        </p:nvSpPr>
        <p:spPr>
          <a:xfrm>
            <a:off x="914400" y="365760"/>
            <a:ext cx="375727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000" dirty="0"/>
          </a:p>
        </p:txBody>
      </p:sp>
      <p:sp>
        <p:nvSpPr>
          <p:cNvPr id="7" name="Text 4"/>
          <p:cNvSpPr/>
          <p:nvPr>
            <p:ph idx="105" type="body" hasCustomPrompt="1"/>
          </p:nvPr>
        </p:nvSpPr>
        <p:spPr>
          <a:xfrm>
            <a:off x="8458200" y="365760"/>
            <a:ext cx="29718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000" dirty="0"/>
          </a:p>
        </p:txBody>
      </p:sp>
      <p:sp>
        <p:nvSpPr>
          <p:cNvPr id="8" name="Text 4"/>
          <p:cNvSpPr/>
          <p:nvPr>
            <p:ph idx="106" type="title" hasCustomPrompt="1"/>
          </p:nvPr>
        </p:nvSpPr>
        <p:spPr>
          <a:xfrm>
            <a:off x="914400" y="1642262"/>
            <a:ext cx="9879178" cy="2083003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4500" dirty="0"/>
          </a:p>
        </p:txBody>
      </p:sp>
      <p:sp>
        <p:nvSpPr>
          <p:cNvPr id="9" name="Text 4"/>
          <p:cNvSpPr/>
          <p:nvPr>
            <p:ph idx="107" type="body" hasCustomPrompt="1"/>
          </p:nvPr>
        </p:nvSpPr>
        <p:spPr>
          <a:xfrm>
            <a:off x="6096305" y="4544568"/>
            <a:ext cx="5029200" cy="13716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80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5029200" y="182880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7" name="Shape 5"/>
          <p:cNvSpPr/>
          <p:nvPr/>
        </p:nvSpPr>
        <p:spPr>
          <a:xfrm>
            <a:off x="5029200" y="237744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8" name="Shape 6"/>
          <p:cNvSpPr/>
          <p:nvPr/>
        </p:nvSpPr>
        <p:spPr>
          <a:xfrm>
            <a:off x="5029200" y="292608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9" name="Shape 7"/>
          <p:cNvSpPr/>
          <p:nvPr/>
        </p:nvSpPr>
        <p:spPr>
          <a:xfrm>
            <a:off x="5029200" y="347472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0" name="Shape 8"/>
          <p:cNvSpPr/>
          <p:nvPr/>
        </p:nvSpPr>
        <p:spPr>
          <a:xfrm>
            <a:off x="5029200" y="402336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1" name="Shape 9"/>
          <p:cNvSpPr/>
          <p:nvPr/>
        </p:nvSpPr>
        <p:spPr>
          <a:xfrm>
            <a:off x="5029200" y="457200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2" name="Shape 10"/>
          <p:cNvSpPr/>
          <p:nvPr/>
        </p:nvSpPr>
        <p:spPr>
          <a:xfrm>
            <a:off x="5029200" y="512064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3" name="Shape 11"/>
          <p:cNvSpPr/>
          <p:nvPr/>
        </p:nvSpPr>
        <p:spPr>
          <a:xfrm>
            <a:off x="5029200" y="566928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4" name="Text 12"/>
          <p:cNvSpPr/>
          <p:nvPr>
            <p:ph idx="112" type="title" hasCustomPrompt="1"/>
          </p:nvPr>
        </p:nvSpPr>
        <p:spPr>
          <a:xfrm>
            <a:off x="822960" y="1371600"/>
            <a:ext cx="3657600" cy="18288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4800" dirty="0"/>
          </a:p>
        </p:txBody>
      </p:sp>
      <p:sp>
        <p:nvSpPr>
          <p:cNvPr id="15" name="Text 12"/>
          <p:cNvSpPr/>
          <p:nvPr>
            <p:ph idx="113" type="body" hasCustomPrompt="1"/>
          </p:nvPr>
        </p:nvSpPr>
        <p:spPr>
          <a:xfrm>
            <a:off x="5029200" y="1371600"/>
            <a:ext cx="45720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600" dirty="0"/>
          </a:p>
        </p:txBody>
      </p:sp>
      <p:sp>
        <p:nvSpPr>
          <p:cNvPr id="16" name="Text 12"/>
          <p:cNvSpPr/>
          <p:nvPr>
            <p:ph idx="114" type="body" hasCustomPrompt="1"/>
          </p:nvPr>
        </p:nvSpPr>
        <p:spPr>
          <a:xfrm>
            <a:off x="10058400" y="1371600"/>
            <a:ext cx="914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600" dirty="0"/>
          </a:p>
        </p:txBody>
      </p:sp>
      <p:sp>
        <p:nvSpPr>
          <p:cNvPr id="17" name="Text 12"/>
          <p:cNvSpPr/>
          <p:nvPr>
            <p:ph idx="115" type="body" hasCustomPrompt="1"/>
          </p:nvPr>
        </p:nvSpPr>
        <p:spPr>
          <a:xfrm>
            <a:off x="5029200" y="1920240"/>
            <a:ext cx="45720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600" dirty="0"/>
          </a:p>
        </p:txBody>
      </p:sp>
      <p:sp>
        <p:nvSpPr>
          <p:cNvPr id="18" name="Text 12"/>
          <p:cNvSpPr/>
          <p:nvPr>
            <p:ph idx="116" type="body" hasCustomPrompt="1"/>
          </p:nvPr>
        </p:nvSpPr>
        <p:spPr>
          <a:xfrm>
            <a:off x="10058400" y="1920240"/>
            <a:ext cx="914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600" dirty="0"/>
          </a:p>
        </p:txBody>
      </p:sp>
      <p:sp>
        <p:nvSpPr>
          <p:cNvPr id="19" name="Text 12"/>
          <p:cNvSpPr/>
          <p:nvPr>
            <p:ph idx="117" type="body" hasCustomPrompt="1"/>
          </p:nvPr>
        </p:nvSpPr>
        <p:spPr>
          <a:xfrm>
            <a:off x="5029200" y="2468880"/>
            <a:ext cx="45720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600" dirty="0"/>
          </a:p>
        </p:txBody>
      </p:sp>
      <p:sp>
        <p:nvSpPr>
          <p:cNvPr id="20" name="Text 12"/>
          <p:cNvSpPr/>
          <p:nvPr>
            <p:ph idx="118" type="body" hasCustomPrompt="1"/>
          </p:nvPr>
        </p:nvSpPr>
        <p:spPr>
          <a:xfrm>
            <a:off x="10058400" y="2468880"/>
            <a:ext cx="914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600" dirty="0"/>
          </a:p>
        </p:txBody>
      </p:sp>
      <p:sp>
        <p:nvSpPr>
          <p:cNvPr id="21" name="Text 12"/>
          <p:cNvSpPr/>
          <p:nvPr>
            <p:ph idx="119" type="body" hasCustomPrompt="1"/>
          </p:nvPr>
        </p:nvSpPr>
        <p:spPr>
          <a:xfrm>
            <a:off x="5029200" y="3017520"/>
            <a:ext cx="45720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600" dirty="0"/>
          </a:p>
        </p:txBody>
      </p:sp>
      <p:sp>
        <p:nvSpPr>
          <p:cNvPr id="22" name="Text 12"/>
          <p:cNvSpPr/>
          <p:nvPr>
            <p:ph idx="120" type="body" hasCustomPrompt="1"/>
          </p:nvPr>
        </p:nvSpPr>
        <p:spPr>
          <a:xfrm>
            <a:off x="10058400" y="3017520"/>
            <a:ext cx="914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600" dirty="0"/>
          </a:p>
        </p:txBody>
      </p:sp>
      <p:sp>
        <p:nvSpPr>
          <p:cNvPr id="23" name="Text 12"/>
          <p:cNvSpPr/>
          <p:nvPr>
            <p:ph idx="121" type="body" hasCustomPrompt="1"/>
          </p:nvPr>
        </p:nvSpPr>
        <p:spPr>
          <a:xfrm>
            <a:off x="5029200" y="3566160"/>
            <a:ext cx="45720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600" dirty="0"/>
          </a:p>
        </p:txBody>
      </p:sp>
      <p:sp>
        <p:nvSpPr>
          <p:cNvPr id="24" name="Text 12"/>
          <p:cNvSpPr/>
          <p:nvPr>
            <p:ph idx="122" type="body" hasCustomPrompt="1"/>
          </p:nvPr>
        </p:nvSpPr>
        <p:spPr>
          <a:xfrm>
            <a:off x="10058400" y="3566160"/>
            <a:ext cx="914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600" dirty="0"/>
          </a:p>
        </p:txBody>
      </p:sp>
      <p:sp>
        <p:nvSpPr>
          <p:cNvPr id="25" name="Text 12"/>
          <p:cNvSpPr/>
          <p:nvPr>
            <p:ph idx="123" type="body" hasCustomPrompt="1"/>
          </p:nvPr>
        </p:nvSpPr>
        <p:spPr>
          <a:xfrm>
            <a:off x="5029200" y="4114800"/>
            <a:ext cx="45720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600" dirty="0"/>
          </a:p>
        </p:txBody>
      </p:sp>
      <p:sp>
        <p:nvSpPr>
          <p:cNvPr id="26" name="Text 12"/>
          <p:cNvSpPr/>
          <p:nvPr>
            <p:ph idx="124" type="body" hasCustomPrompt="1"/>
          </p:nvPr>
        </p:nvSpPr>
        <p:spPr>
          <a:xfrm>
            <a:off x="10058400" y="4114800"/>
            <a:ext cx="914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600" dirty="0"/>
          </a:p>
        </p:txBody>
      </p:sp>
      <p:sp>
        <p:nvSpPr>
          <p:cNvPr id="27" name="Text 12"/>
          <p:cNvSpPr/>
          <p:nvPr>
            <p:ph idx="125" type="body" hasCustomPrompt="1"/>
          </p:nvPr>
        </p:nvSpPr>
        <p:spPr>
          <a:xfrm>
            <a:off x="5029200" y="4663440"/>
            <a:ext cx="45720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600" dirty="0"/>
          </a:p>
        </p:txBody>
      </p:sp>
      <p:sp>
        <p:nvSpPr>
          <p:cNvPr id="28" name="Text 12"/>
          <p:cNvSpPr/>
          <p:nvPr>
            <p:ph idx="126" type="body" hasCustomPrompt="1"/>
          </p:nvPr>
        </p:nvSpPr>
        <p:spPr>
          <a:xfrm>
            <a:off x="10058400" y="4663440"/>
            <a:ext cx="914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600" dirty="0"/>
          </a:p>
        </p:txBody>
      </p:sp>
      <p:sp>
        <p:nvSpPr>
          <p:cNvPr id="29" name="Text 12"/>
          <p:cNvSpPr/>
          <p:nvPr>
            <p:ph idx="127" type="body" hasCustomPrompt="1"/>
          </p:nvPr>
        </p:nvSpPr>
        <p:spPr>
          <a:xfrm>
            <a:off x="5029200" y="5212080"/>
            <a:ext cx="45720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600" dirty="0"/>
          </a:p>
        </p:txBody>
      </p:sp>
      <p:sp>
        <p:nvSpPr>
          <p:cNvPr id="30" name="Text 12"/>
          <p:cNvSpPr/>
          <p:nvPr>
            <p:ph idx="128" type="body" hasCustomPrompt="1"/>
          </p:nvPr>
        </p:nvSpPr>
        <p:spPr>
          <a:xfrm>
            <a:off x="10058400" y="5212080"/>
            <a:ext cx="914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60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>
            <p:ph idx="104" type="body" hasCustomPrompt="1"/>
          </p:nvPr>
        </p:nvSpPr>
        <p:spPr>
          <a:xfrm>
            <a:off x="914400" y="1976018"/>
            <a:ext cx="1590142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800" dirty="0"/>
          </a:p>
        </p:txBody>
      </p:sp>
      <p:sp>
        <p:nvSpPr>
          <p:cNvPr id="7" name="Text 4"/>
          <p:cNvSpPr/>
          <p:nvPr>
            <p:ph idx="105" type="title" hasCustomPrompt="1"/>
          </p:nvPr>
        </p:nvSpPr>
        <p:spPr>
          <a:xfrm>
            <a:off x="822960" y="2560320"/>
            <a:ext cx="8351215" cy="1623974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4500" dirty="0"/>
          </a:p>
        </p:txBody>
      </p:sp>
      <p:sp>
        <p:nvSpPr>
          <p:cNvPr id="8" name="Text 4"/>
          <p:cNvSpPr/>
          <p:nvPr>
            <p:ph idx="106" type="body" hasCustomPrompt="1"/>
          </p:nvPr>
        </p:nvSpPr>
        <p:spPr>
          <a:xfrm>
            <a:off x="6698894" y="4184294"/>
            <a:ext cx="4572000" cy="13716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2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cked Text and Large Visua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/>
          <p:nvPr>
            <p:ph idx="112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5" name="Text 12"/>
          <p:cNvSpPr/>
          <p:nvPr>
            <p:ph idx="113" type="body" hasCustomPrompt="1"/>
          </p:nvPr>
        </p:nvSpPr>
        <p:spPr>
          <a:xfrm>
            <a:off x="914400" y="1097280"/>
            <a:ext cx="3657600" cy="201168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3400" dirty="0"/>
          </a:p>
        </p:txBody>
      </p:sp>
      <p:sp>
        <p:nvSpPr>
          <p:cNvPr id="16" name="Text 12"/>
          <p:cNvSpPr/>
          <p:nvPr>
            <p:ph idx="114" type="body" hasCustomPrompt="1"/>
          </p:nvPr>
        </p:nvSpPr>
        <p:spPr>
          <a:xfrm>
            <a:off x="914400" y="3566160"/>
            <a:ext cx="3657600" cy="2743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  <p:sp>
        <p:nvSpPr>
          <p:cNvPr id="17" name="Text 12"/>
          <p:cNvSpPr/>
          <p:nvPr>
            <p:ph idx="115" hasCustomPrompt="1"/>
          </p:nvPr>
        </p:nvSpPr>
        <p:spPr>
          <a:xfrm>
            <a:off x="5029200" y="1097280"/>
            <a:ext cx="6245352" cy="3511296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Quadrant Grid Layou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>
            <p:ph idx="104" type="body" hasCustomPrompt="1"/>
          </p:nvPr>
        </p:nvSpPr>
        <p:spPr>
          <a:xfrm>
            <a:off x="914400" y="914400"/>
            <a:ext cx="4951476" cy="260604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3200" dirty="0"/>
          </a:p>
        </p:txBody>
      </p:sp>
      <p:sp>
        <p:nvSpPr>
          <p:cNvPr id="7" name="Text 4"/>
          <p:cNvSpPr/>
          <p:nvPr>
            <p:ph idx="105" type="body" hasCustomPrompt="1"/>
          </p:nvPr>
        </p:nvSpPr>
        <p:spPr>
          <a:xfrm>
            <a:off x="6323076" y="914400"/>
            <a:ext cx="4951476" cy="260604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8" name="Text 4"/>
          <p:cNvSpPr/>
          <p:nvPr>
            <p:ph idx="106" type="body" hasCustomPrompt="1"/>
          </p:nvPr>
        </p:nvSpPr>
        <p:spPr>
          <a:xfrm>
            <a:off x="914400" y="3794760"/>
            <a:ext cx="4951476" cy="260604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9" name="Text 4"/>
          <p:cNvSpPr/>
          <p:nvPr>
            <p:ph idx="107" type="body" hasCustomPrompt="1"/>
          </p:nvPr>
        </p:nvSpPr>
        <p:spPr>
          <a:xfrm>
            <a:off x="6323076" y="3794760"/>
            <a:ext cx="4951476" cy="260604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0" name="Text 4"/>
          <p:cNvSpPr/>
          <p:nvPr>
            <p:ph idx="108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cked Text and Hero Visua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/>
          <p:nvPr>
            <p:ph idx="112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5" name="Text 12"/>
          <p:cNvSpPr/>
          <p:nvPr>
            <p:ph idx="113" type="body" hasCustomPrompt="1"/>
          </p:nvPr>
        </p:nvSpPr>
        <p:spPr>
          <a:xfrm>
            <a:off x="914400" y="1097280"/>
            <a:ext cx="4389120" cy="164592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3400" dirty="0"/>
          </a:p>
        </p:txBody>
      </p:sp>
      <p:sp>
        <p:nvSpPr>
          <p:cNvPr id="16" name="Text 12"/>
          <p:cNvSpPr/>
          <p:nvPr>
            <p:ph idx="114" type="body" hasCustomPrompt="1"/>
          </p:nvPr>
        </p:nvSpPr>
        <p:spPr>
          <a:xfrm>
            <a:off x="914400" y="3017520"/>
            <a:ext cx="4389120" cy="118872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  <p:sp>
        <p:nvSpPr>
          <p:cNvPr id="17" name="Text 12"/>
          <p:cNvSpPr/>
          <p:nvPr>
            <p:ph idx="115" type="body" hasCustomPrompt="1"/>
          </p:nvPr>
        </p:nvSpPr>
        <p:spPr>
          <a:xfrm>
            <a:off x="914400" y="4480560"/>
            <a:ext cx="4389120" cy="118872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  <p:sp>
        <p:nvSpPr>
          <p:cNvPr id="18" name="Text 12"/>
          <p:cNvSpPr/>
          <p:nvPr>
            <p:ph idx="116" hasCustomPrompt="1"/>
          </p:nvPr>
        </p:nvSpPr>
        <p:spPr>
          <a:xfrm>
            <a:off x="5788152" y="1097280"/>
            <a:ext cx="5486400" cy="30861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19" name="Text 12"/>
          <p:cNvSpPr/>
          <p:nvPr>
            <p:ph idx="117" type="body" hasCustomPrompt="1"/>
          </p:nvPr>
        </p:nvSpPr>
        <p:spPr>
          <a:xfrm>
            <a:off x="5788152" y="4480560"/>
            <a:ext cx="5486400" cy="118872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Image with Nested Tex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/>
          <p:nvPr>
            <p:ph idx="112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5" name="Text 12"/>
          <p:cNvSpPr/>
          <p:nvPr>
            <p:ph idx="113" hasCustomPrompt="1"/>
          </p:nvPr>
        </p:nvSpPr>
        <p:spPr>
          <a:xfrm>
            <a:off x="914400" y="1097280"/>
            <a:ext cx="3840480" cy="52578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16" name="Text 12"/>
          <p:cNvSpPr/>
          <p:nvPr>
            <p:ph idx="114" type="body" hasCustomPrompt="1"/>
          </p:nvPr>
        </p:nvSpPr>
        <p:spPr>
          <a:xfrm>
            <a:off x="5303520" y="1463040"/>
            <a:ext cx="5669280" cy="164592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3400" dirty="0"/>
          </a:p>
        </p:txBody>
      </p:sp>
      <p:sp>
        <p:nvSpPr>
          <p:cNvPr id="17" name="Text 12"/>
          <p:cNvSpPr/>
          <p:nvPr>
            <p:ph idx="115" type="body" hasCustomPrompt="1"/>
          </p:nvPr>
        </p:nvSpPr>
        <p:spPr>
          <a:xfrm>
            <a:off x="5303520" y="3474720"/>
            <a:ext cx="2743200" cy="2743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  <p:sp>
        <p:nvSpPr>
          <p:cNvPr id="18" name="Text 12"/>
          <p:cNvSpPr/>
          <p:nvPr>
            <p:ph idx="116" type="body" hasCustomPrompt="1"/>
          </p:nvPr>
        </p:nvSpPr>
        <p:spPr>
          <a:xfrm>
            <a:off x="8412480" y="3474720"/>
            <a:ext cx="2743200" cy="2743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width Header with 2x2 Grid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>
            <p:ph idx="104" type="body" hasCustomPrompt="1"/>
          </p:nvPr>
        </p:nvSpPr>
        <p:spPr>
          <a:xfrm>
            <a:off x="914400" y="914400"/>
            <a:ext cx="10360152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3200" dirty="0"/>
          </a:p>
        </p:txBody>
      </p:sp>
      <p:sp>
        <p:nvSpPr>
          <p:cNvPr id="7" name="Text 4"/>
          <p:cNvSpPr/>
          <p:nvPr>
            <p:ph idx="105" type="body" hasCustomPrompt="1"/>
          </p:nvPr>
        </p:nvSpPr>
        <p:spPr>
          <a:xfrm>
            <a:off x="914400" y="2103120"/>
            <a:ext cx="5084064" cy="201168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8" name="Text 4"/>
          <p:cNvSpPr/>
          <p:nvPr>
            <p:ph idx="106" type="body" hasCustomPrompt="1"/>
          </p:nvPr>
        </p:nvSpPr>
        <p:spPr>
          <a:xfrm>
            <a:off x="6190488" y="2103120"/>
            <a:ext cx="5084064" cy="201168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9" name="Text 4"/>
          <p:cNvSpPr/>
          <p:nvPr>
            <p:ph idx="107" type="body" hasCustomPrompt="1"/>
          </p:nvPr>
        </p:nvSpPr>
        <p:spPr>
          <a:xfrm>
            <a:off x="914400" y="4389120"/>
            <a:ext cx="5084064" cy="201168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0" name="Text 4"/>
          <p:cNvSpPr/>
          <p:nvPr>
            <p:ph idx="108" type="body" hasCustomPrompt="1"/>
          </p:nvPr>
        </p:nvSpPr>
        <p:spPr>
          <a:xfrm>
            <a:off x="6190488" y="4389120"/>
            <a:ext cx="5084064" cy="201168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1" name="Text 4"/>
          <p:cNvSpPr/>
          <p:nvPr>
            <p:ph idx="109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image" Target="../media/image-12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 txBox="1"/>
          <p:nvPr/>
        </p:nvSpPr>
        <p:spPr>
          <a:xfrm>
            <a:off x="914400" y="365760"/>
            <a:ext cx="375727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November 26, 2023</a:t>
            </a:r>
            <a:endParaRPr lang="en-US" sz="1000" dirty="0"/>
          </a:p>
        </p:txBody>
      </p:sp>
      <p:sp>
        <p:nvSpPr>
          <p:cNvPr id="7" name="Text 5"/>
          <p:cNvSpPr txBox="1"/>
          <p:nvPr/>
        </p:nvSpPr>
        <p:spPr>
          <a:xfrm>
            <a:off x="8458200" y="365760"/>
            <a:ext cx="29718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>
            <a:normAutofit fontScale="95000" lnSpcReduction="10000"/>
          </a:bodyPr>
          <a:lstStyle/>
          <a:p>
            <a:pPr algn="r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Stanford University</a:t>
            </a:r>
            <a:endParaRPr lang="en-US" sz="1000" dirty="0"/>
          </a:p>
        </p:txBody>
      </p:sp>
      <p:sp>
        <p:nvSpPr>
          <p:cNvPr id="8" name="Text 6"/>
          <p:cNvSpPr txBox="1"/>
          <p:nvPr/>
        </p:nvSpPr>
        <p:spPr>
          <a:xfrm>
            <a:off x="914400" y="1642262"/>
            <a:ext cx="9879178" cy="2083003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ControlNet: Spatial Control</a:t>
            </a:r>
            <a:endParaRPr lang="en-US" sz="4500" dirty="0"/>
          </a:p>
          <a:p>
            <a:pPr algn="l" indent="0" marL="0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AI Image Generation</a:t>
            </a:r>
            <a:endParaRPr lang="en-US" sz="4500" dirty="0"/>
          </a:p>
        </p:txBody>
      </p:sp>
      <p:sp>
        <p:nvSpPr>
          <p:cNvPr id="9" name="Text 7"/>
          <p:cNvSpPr txBox="1"/>
          <p:nvPr/>
        </p:nvSpPr>
        <p:spPr>
          <a:xfrm>
            <a:off x="6096305" y="4544568"/>
            <a:ext cx="502920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8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Spatial Control for Image Diffusion</a:t>
            </a:r>
            <a:endParaRPr lang="en-US" sz="1800" dirty="0"/>
          </a:p>
          <a:p>
            <a:pPr algn="l" indent="0" marL="0">
              <a:buNone/>
            </a:pPr>
            <a:r>
              <a:rPr lang="en-US" sz="18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Lvmin Zhang, Anyi Rao, Maneesh Agrawala</a:t>
            </a:r>
            <a:endParaRPr lang="en-US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1976018"/>
            <a:ext cx="1590142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 03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822960" y="2560320"/>
            <a:ext cx="8351215" cy="1623974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Training Dynamics</a:t>
            </a:r>
            <a:endParaRPr lang="en-US" sz="4500" dirty="0"/>
          </a:p>
        </p:txBody>
      </p:sp>
      <p:sp>
        <p:nvSpPr>
          <p:cNvPr id="8" name="Text 6"/>
          <p:cNvSpPr/>
          <p:nvPr/>
        </p:nvSpPr>
        <p:spPr>
          <a:xfrm>
            <a:off x="6698894" y="4184294"/>
            <a:ext cx="457200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r" indent="0" marL="0">
              <a:buNone/>
            </a:pPr>
            <a:r>
              <a:rPr lang="en-US" sz="12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Learning spatial conditions with zero convolutions.</a:t>
            </a:r>
            <a:endParaRPr lang="en-US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Training Dynamics</a:t>
            </a:r>
            <a:endParaRPr lang="en-US" sz="1200" dirty="0"/>
          </a:p>
        </p:txBody>
      </p:sp>
      <p:pic>
        <p:nvPicPr>
          <p:cNvPr id="1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" y="1393786"/>
            <a:ext cx="1600200" cy="1007187"/>
          </a:xfrm>
          <a:prstGeom prst="rect">
            <a:avLst/>
          </a:prstGeom>
        </p:spPr>
      </p:pic>
      <p:pic>
        <p:nvPicPr>
          <p:cNvPr id="1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440638"/>
            <a:ext cx="1600200" cy="571084"/>
          </a:xfrm>
          <a:prstGeom prst="rect">
            <a:avLst/>
          </a:prstGeom>
        </p:spPr>
      </p:pic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72012"/>
            <a:ext cx="1600200" cy="765936"/>
          </a:xfrm>
          <a:prstGeom prst="rect">
            <a:avLst/>
          </a:prstGeom>
        </p:spPr>
      </p:pic>
      <p:sp>
        <p:nvSpPr>
          <p:cNvPr id="18" name="Text 13"/>
          <p:cNvSpPr txBox="1"/>
          <p:nvPr/>
        </p:nvSpPr>
        <p:spPr>
          <a:xfrm>
            <a:off x="3200400" y="1097280"/>
            <a:ext cx="7772400" cy="16459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'Sudden Convergence'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Phenomenon</a:t>
            </a:r>
            <a:endParaRPr lang="en-US" sz="3400" dirty="0"/>
          </a:p>
        </p:txBody>
      </p:sp>
      <p:sp>
        <p:nvSpPr>
          <p:cNvPr id="19" name="Text 14"/>
          <p:cNvSpPr/>
          <p:nvPr/>
        </p:nvSpPr>
        <p:spPr>
          <a:xfrm>
            <a:off x="3200400" y="2926080"/>
            <a:ext cx="5943600" cy="34290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Initial Behavior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Due to Zero Convolutions, the model initially acts exactly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like the original generator. It creates high-quality art but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ignores the input sketch, as seen in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steps 100-6100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Sudden Convergence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Learning is not gradual. The model abruptly "snaps" into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understanding the control map. This usually happens in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less than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10,000 optimization steps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 Evidence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Notice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step 6133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in the grid: the apple suddenly aligns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perfectly with the sketch, whereas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step 6100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did not.</a:t>
            </a:r>
            <a:endParaRPr lang="en-US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Text 8"/>
          <p:cNvSpPr txBox="1"/>
          <p:nvPr/>
        </p:nvSpPr>
        <p:spPr>
          <a:xfrm>
            <a:off x="914400" y="914400"/>
            <a:ext cx="10360152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Efficiency with Small Datasets</a:t>
            </a:r>
            <a:endParaRPr lang="en-US" sz="1200" dirty="0"/>
          </a:p>
        </p:txBody>
      </p:sp>
      <p:pic>
        <p:nvPicPr>
          <p:cNvPr id="1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" y="1513260"/>
            <a:ext cx="2880360" cy="3831481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914400" y="5486400"/>
            <a:ext cx="2880360" cy="9144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 Proof</a:t>
            </a:r>
            <a:endParaRPr lang="en-US" sz="2400" dirty="0"/>
          </a:p>
          <a:p>
            <a:pPr algn="l" indent="0" marL="0"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Analysis</a:t>
            </a:r>
            <a:endParaRPr lang="en-US" sz="2400" dirty="0"/>
          </a:p>
        </p:txBody>
      </p:sp>
      <p:pic>
        <p:nvPicPr>
          <p:cNvPr id="1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920" y="1510346"/>
            <a:ext cx="3410712" cy="1459869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7479792" y="1508760"/>
            <a:ext cx="3794760" cy="1463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Achieves sharp</a:t>
            </a:r>
            <a:endParaRPr lang="en-US" sz="2400" dirty="0"/>
          </a:p>
          <a:p>
            <a:pPr algn="l" indent="0" marL="0"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results on</a:t>
            </a:r>
            <a:endParaRPr lang="en-US" sz="2400" dirty="0"/>
          </a:p>
          <a:p>
            <a:pPr algn="l" indent="0" marL="0"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diverse inputs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2400" dirty="0"/>
          </a:p>
        </p:txBody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920" y="3237012"/>
            <a:ext cx="3410712" cy="1206936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7479792" y="3108960"/>
            <a:ext cx="3794760" cy="1463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 collapse</a:t>
            </a:r>
            <a:endParaRPr lang="en-US" sz="2400" dirty="0"/>
          </a:p>
          <a:p>
            <a:pPr algn="l" indent="0" marL="0"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with only</a:t>
            </a:r>
            <a:endParaRPr lang="en-US" sz="2400" dirty="0"/>
          </a:p>
          <a:p>
            <a:pPr algn="l" indent="0" marL="0"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1,000 images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2400" dirty="0"/>
          </a:p>
        </p:txBody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920" y="4932208"/>
            <a:ext cx="3410712" cy="1016943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479792" y="4709160"/>
            <a:ext cx="3794760" cy="1463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Applies to</a:t>
            </a:r>
            <a:endParaRPr lang="en-US" sz="2400" dirty="0"/>
          </a:p>
          <a:p>
            <a:pPr algn="l" indent="0" marL="0"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community</a:t>
            </a:r>
            <a:endParaRPr lang="en-US" sz="2400" dirty="0"/>
          </a:p>
          <a:p>
            <a:pPr algn="l" indent="0" marL="0"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models freely.</a:t>
            </a:r>
            <a:endParaRPr lang="en-US" sz="2400" dirty="0"/>
          </a:p>
        </p:txBody>
      </p:sp>
      <p:sp>
        <p:nvSpPr>
          <p:cNvPr id="19" name="Text 13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Training Dynamics</a:t>
            </a:r>
            <a:endParaRPr 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1976018"/>
            <a:ext cx="1590142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 04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822960" y="2560320"/>
            <a:ext cx="8351215" cy="1623974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Capabilities and Flexibility</a:t>
            </a:r>
            <a:endParaRPr lang="en-US" sz="4500" dirty="0"/>
          </a:p>
        </p:txBody>
      </p:sp>
      <p:sp>
        <p:nvSpPr>
          <p:cNvPr id="8" name="Text 6"/>
          <p:cNvSpPr/>
          <p:nvPr/>
        </p:nvSpPr>
        <p:spPr>
          <a:xfrm>
            <a:off x="6698894" y="4184294"/>
            <a:ext cx="457200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r" indent="0" marL="0">
              <a:buNone/>
            </a:pPr>
            <a:r>
              <a:rPr lang="en-US" sz="12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Versatile control for diverse inputs and conditions.</a:t>
            </a:r>
            <a:endParaRPr lang="en-US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932688"/>
            <a:ext cx="4690872" cy="5449824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 Text Needed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Shapes drive</a:t>
            </a:r>
            <a:endParaRPr lang="en-US" sz="3200" dirty="0"/>
          </a:p>
          <a:p>
            <a:pPr algn="l" indent="0" marL="0">
              <a:spcAft>
                <a:spcPts val="1100"/>
              </a:spcAft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meaning.</a:t>
            </a:r>
            <a:endParaRPr lang="en-US" sz="3200" dirty="0"/>
          </a:p>
          <a:p>
            <a:pPr algn="l" indent="0" marL="0"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Input Variety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Depth, edges,</a:t>
            </a:r>
            <a:endParaRPr lang="en-US" sz="3200" dirty="0"/>
          </a:p>
          <a:p>
            <a:pPr algn="l" indent="0" marL="0">
              <a:spcAft>
                <a:spcPts val="1100"/>
              </a:spcAft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and poses work.</a:t>
            </a:r>
            <a:endParaRPr lang="en-US" sz="3200" dirty="0"/>
          </a:p>
          <a:p>
            <a:pPr algn="l" indent="0" marL="0"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Top Results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Achieves high</a:t>
            </a:r>
            <a:endParaRPr lang="en-US" sz="3200" dirty="0"/>
          </a:p>
          <a:p>
            <a:pPr algn="l" indent="0" marL="0"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4.28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Fidelity.</a:t>
            </a:r>
            <a:endParaRPr lang="en-US" sz="320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71032" y="1030680"/>
            <a:ext cx="5303520" cy="2784960"/>
          </a:xfrm>
          <a:prstGeom prst="rect">
            <a:avLst/>
          </a:prstGeom>
        </p:spPr>
      </p:pic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032" y="4474536"/>
            <a:ext cx="5303520" cy="152995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creates high-fidelity images (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4.28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) without text prompts.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932688"/>
            <a:ext cx="4690872" cy="5449824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Visuals 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guide form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while text defines</a:t>
            </a:r>
            <a:endParaRPr lang="en-US" sz="3200" dirty="0"/>
          </a:p>
          <a:p>
            <a:pPr algn="l" indent="0" marL="0"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object 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details.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House sketch plus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cake 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prompt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makes 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cake 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houses.</a:t>
            </a:r>
            <a:endParaRPr lang="en-US" sz="3200" dirty="0"/>
          </a:p>
          <a:p>
            <a:pPr algn="l" indent="0" marL="0"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Proposed 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model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keeps 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0.26 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CLIP,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matching the base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Stable Diffusion.</a:t>
            </a:r>
            <a:endParaRPr lang="en-US" sz="320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71032" y="1126156"/>
            <a:ext cx="5303520" cy="2594008"/>
          </a:xfrm>
          <a:prstGeom prst="rect">
            <a:avLst/>
          </a:prstGeom>
        </p:spPr>
      </p:pic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032" y="4150334"/>
            <a:ext cx="5303520" cy="2178355"/>
          </a:xfrm>
          <a:prstGeom prst="rect">
            <a:avLst/>
          </a:prstGeom>
        </p:spPr>
      </p:pic>
      <p:sp>
        <p:nvSpPr>
          <p:cNvPr id="9" name="Text 5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Capabilities and Flexibility</a:t>
            </a:r>
            <a:endParaRPr lang="en-US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Capabilities and Flexibility</a:t>
            </a:r>
            <a:endParaRPr lang="en-US" sz="1200" dirty="0"/>
          </a:p>
        </p:txBody>
      </p:sp>
      <p:sp>
        <p:nvSpPr>
          <p:cNvPr id="15" name="Text 13"/>
          <p:cNvSpPr txBox="1"/>
          <p:nvPr/>
        </p:nvSpPr>
        <p:spPr>
          <a:xfrm>
            <a:off x="914400" y="1828800"/>
            <a:ext cx="5303520" cy="32004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Interpreting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Ambiguous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Inputs</a:t>
            </a:r>
            <a:endParaRPr lang="en-US" sz="3400" dirty="0"/>
          </a:p>
        </p:txBody>
      </p:sp>
      <p:sp>
        <p:nvSpPr>
          <p:cNvPr id="16" name="Text 14"/>
          <p:cNvSpPr/>
          <p:nvPr/>
        </p:nvSpPr>
        <p:spPr>
          <a:xfrm>
            <a:off x="6675120" y="1920240"/>
            <a:ext cx="4389120" cy="41148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Handling Ambiguity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 inputs are often vague or incomplete.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user might provide only a rough sketch or</a:t>
            </a:r>
            <a:endParaRPr lang="en-US" sz="1400" dirty="0"/>
          </a:p>
          <a:p>
            <a:pPr algn="l" indent="0" marL="0">
              <a:spcAft>
                <a:spcPts val="11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basic outline without specific details.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Intelligent Interpretation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analyzes these shapes to infer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missing information. It acts like a skilled</a:t>
            </a:r>
            <a:endParaRPr lang="en-US" sz="1400" dirty="0"/>
          </a:p>
          <a:p>
            <a:pPr algn="l" indent="0" marL="0">
              <a:spcAft>
                <a:spcPts val="11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artist interpreting a rough concept sketch.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From Shape to Object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 shown in Figure 11, a simple blocky shape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is automatically interpreted as a detailed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vase. The model recognizes the structural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semantics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(meaning) of the shape even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without detailed prompts. This enables high-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quality art from even simple user sketches.</a:t>
            </a:r>
            <a:endParaRPr lang="en-US" sz="1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Capabilities and Flexibility</a:t>
            </a:r>
            <a:endParaRPr lang="en-US" sz="1200" dirty="0"/>
          </a:p>
        </p:txBody>
      </p:sp>
      <p:sp>
        <p:nvSpPr>
          <p:cNvPr id="15" name="Text 13"/>
          <p:cNvSpPr txBox="1"/>
          <p:nvPr/>
        </p:nvSpPr>
        <p:spPr>
          <a:xfrm>
            <a:off x="914400" y="1371600"/>
            <a:ext cx="4572000" cy="2743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Combining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Multiple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Controls</a:t>
            </a:r>
            <a:endParaRPr lang="en-US" sz="3400" dirty="0"/>
          </a:p>
        </p:txBody>
      </p:sp>
      <p:sp>
        <p:nvSpPr>
          <p:cNvPr id="16" name="Text 14"/>
          <p:cNvSpPr/>
          <p:nvPr/>
        </p:nvSpPr>
        <p:spPr>
          <a:xfrm>
            <a:off x="6400800" y="1463040"/>
            <a:ext cx="4572000" cy="10972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supports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Multi-Control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inputs.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allows users to provide several spatial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guides at once, rather than relying on just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single input sketch or body posture.</a:t>
            </a:r>
            <a:endParaRPr lang="en-US" sz="1400" dirty="0"/>
          </a:p>
        </p:txBody>
      </p:sp>
      <p:sp>
        <p:nvSpPr>
          <p:cNvPr id="17" name="Text 15"/>
          <p:cNvSpPr/>
          <p:nvPr/>
        </p:nvSpPr>
        <p:spPr>
          <a:xfrm>
            <a:off x="6400800" y="2743200"/>
            <a:ext cx="4572000" cy="10972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 the example, a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pose skeleton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sets the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stance, while a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depth map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adds 3D volume.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model fuses these distinct conditions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without requiring any extra model training.</a:t>
            </a:r>
            <a:endParaRPr lang="en-US" sz="1400" dirty="0"/>
          </a:p>
        </p:txBody>
      </p:sp>
      <p:sp>
        <p:nvSpPr>
          <p:cNvPr id="18" name="Text 16"/>
          <p:cNvSpPr/>
          <p:nvPr/>
        </p:nvSpPr>
        <p:spPr>
          <a:xfrm>
            <a:off x="6400800" y="4023360"/>
            <a:ext cx="4572000" cy="10972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enables complex scene composition.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system generates distinct images like a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boy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or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astronaut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that rigidly follow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combined hand and body spatial rules.</a:t>
            </a:r>
            <a:endParaRPr lang="en-US" sz="1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 txBox="1"/>
          <p:nvPr/>
        </p:nvSpPr>
        <p:spPr>
          <a:xfrm>
            <a:off x="914400" y="914400"/>
            <a:ext cx="10360152" cy="9144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Fine-Tuning Control Strength (CFG)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914400" y="2103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Understanding CFG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Stable Diffusion relies on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Classifier-Free Guidance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(CFG) to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generate high-quality images. It runs the model twice: once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with a prompt and once without. The mathematical difference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between these outputs guides the AI toward the user's intent,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filtering out generic noise in favor of specific details.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6190488" y="2103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Integration Challenge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introduces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spatial conditioning image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such as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 edge map. Researchers had to decide where to inject this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data in the diffusion equation. It can be added to the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conditional part (</a:t>
            </a:r>
            <a:r>
              <a:rPr lang="en-US" sz="12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εc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), the unconditional part (</a:t>
            </a:r>
            <a:r>
              <a:rPr lang="en-US" sz="12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εuc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), or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both parts simultaneously.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914400" y="4389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Cancellation Effect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Adding the control image to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both parts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creates a specific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problem. Since guidance is based on the difference between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parts, adding the same value to both cancels it out. This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removes the guidance effect completely (Figure 5b), resulting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 images that fail to follow the structure.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6190488" y="4389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Over-Control Risk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Applying control only to 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conditional part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causes the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opposite issue. It creates an extreme contrast, making the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guidance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very strong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This forces the model to follow the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guide too rigidly (Figure 5c), often ruining the image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aesthetic with oversaturated artifacts.</a:t>
            </a:r>
            <a:endParaRPr lang="en-US" sz="1200" dirty="0"/>
          </a:p>
        </p:txBody>
      </p:sp>
      <p:sp>
        <p:nvSpPr>
          <p:cNvPr id="11" name="Text 9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Capabilities and Flexibility</a:t>
            </a:r>
            <a:endParaRPr lang="en-US" sz="1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1976018"/>
            <a:ext cx="1590142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 05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822960" y="2560320"/>
            <a:ext cx="8351215" cy="1623974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Performance and Evaluation</a:t>
            </a:r>
            <a:endParaRPr lang="en-US" sz="4500" dirty="0"/>
          </a:p>
        </p:txBody>
      </p:sp>
      <p:sp>
        <p:nvSpPr>
          <p:cNvPr id="8" name="Text 6"/>
          <p:cNvSpPr/>
          <p:nvPr/>
        </p:nvSpPr>
        <p:spPr>
          <a:xfrm>
            <a:off x="6698894" y="4184294"/>
            <a:ext cx="457200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r" indent="0" marL="0">
              <a:buNone/>
            </a:pPr>
            <a:r>
              <a:rPr lang="en-US" sz="12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Assessment of generative capabilities and control accuracy.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5029200" y="182880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7" name="Shape 5"/>
          <p:cNvSpPr/>
          <p:nvPr/>
        </p:nvSpPr>
        <p:spPr>
          <a:xfrm>
            <a:off x="5029200" y="237744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8" name="Shape 6"/>
          <p:cNvSpPr/>
          <p:nvPr/>
        </p:nvSpPr>
        <p:spPr>
          <a:xfrm>
            <a:off x="5029200" y="292608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9" name="Shape 7"/>
          <p:cNvSpPr/>
          <p:nvPr/>
        </p:nvSpPr>
        <p:spPr>
          <a:xfrm>
            <a:off x="5029200" y="347472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0" name="Shape 8"/>
          <p:cNvSpPr/>
          <p:nvPr/>
        </p:nvSpPr>
        <p:spPr>
          <a:xfrm>
            <a:off x="5029200" y="402336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1" name="Shape 9"/>
          <p:cNvSpPr/>
          <p:nvPr/>
        </p:nvSpPr>
        <p:spPr>
          <a:xfrm>
            <a:off x="5029200" y="457200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2" name="Shape 10"/>
          <p:cNvSpPr/>
          <p:nvPr/>
        </p:nvSpPr>
        <p:spPr>
          <a:xfrm>
            <a:off x="5029200" y="512064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3" name="Shape 11"/>
          <p:cNvSpPr/>
          <p:nvPr/>
        </p:nvSpPr>
        <p:spPr>
          <a:xfrm>
            <a:off x="5029200" y="566928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4" name="Text 12"/>
          <p:cNvSpPr/>
          <p:nvPr/>
        </p:nvSpPr>
        <p:spPr>
          <a:xfrm>
            <a:off x="822960" y="1371600"/>
            <a:ext cx="3657600" cy="18288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4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Table of Contents</a:t>
            </a:r>
            <a:endParaRPr lang="en-US" sz="4800" dirty="0"/>
          </a:p>
        </p:txBody>
      </p:sp>
      <p:sp>
        <p:nvSpPr>
          <p:cNvPr id="15" name="Text 13"/>
          <p:cNvSpPr/>
          <p:nvPr/>
        </p:nvSpPr>
        <p:spPr>
          <a:xfrm>
            <a:off x="5029200" y="1371600"/>
            <a:ext cx="45720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Introduction to Controlled Generation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10058400" y="1371600"/>
            <a:ext cx="914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r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03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5029200" y="1920240"/>
            <a:ext cx="45720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How ControlNet Works: The Architecture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10058400" y="1920240"/>
            <a:ext cx="914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r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06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5029200" y="2468880"/>
            <a:ext cx="45720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Training Dynamics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10058400" y="2468880"/>
            <a:ext cx="914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r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5029200" y="3017520"/>
            <a:ext cx="45720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Capabilities and Flexibility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10058400" y="3017520"/>
            <a:ext cx="914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r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13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5029200" y="3566160"/>
            <a:ext cx="45720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Performance and Evaluation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10058400" y="3566160"/>
            <a:ext cx="914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r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19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5029200" y="4114800"/>
            <a:ext cx="45720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Applications and Conclusion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10058400" y="4114800"/>
            <a:ext cx="914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r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24</a:t>
            </a:r>
            <a:endParaRPr lang="en-US" sz="1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Performance and Evaluation</a:t>
            </a:r>
            <a:endParaRPr lang="en-US" sz="1200" dirty="0"/>
          </a:p>
        </p:txBody>
      </p:sp>
      <p:sp>
        <p:nvSpPr>
          <p:cNvPr id="15" name="Text 13"/>
          <p:cNvSpPr txBox="1"/>
          <p:nvPr/>
        </p:nvSpPr>
        <p:spPr>
          <a:xfrm>
            <a:off x="914400" y="1828800"/>
            <a:ext cx="5303520" cy="32004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Comparison with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Previous Methods</a:t>
            </a:r>
            <a:endParaRPr lang="en-US" sz="3400" dirty="0"/>
          </a:p>
        </p:txBody>
      </p:sp>
      <p:sp>
        <p:nvSpPr>
          <p:cNvPr id="16" name="Text 14"/>
          <p:cNvSpPr/>
          <p:nvPr/>
        </p:nvSpPr>
        <p:spPr>
          <a:xfrm>
            <a:off x="6675120" y="1920240"/>
            <a:ext cx="4389120" cy="41148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Legacy Limitations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Previous methods like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PITI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often failed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produce coherent images from sketches.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They frequently distorted the input shapes</a:t>
            </a:r>
            <a:endParaRPr lang="en-US" sz="1400" dirty="0"/>
          </a:p>
          <a:p>
            <a:pPr algn="l" indent="0" marL="0">
              <a:spcAft>
                <a:spcPts val="11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or generated blurry, unrecognizable artifacts.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ControlNet's Precision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achieves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sharp, clean results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by tightly following the spatial conditions.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Unlike competitors, it does not ignore the</a:t>
            </a:r>
            <a:endParaRPr lang="en-US" sz="1400" dirty="0"/>
          </a:p>
          <a:p>
            <a:pPr algn="l" indent="0" marL="0">
              <a:spcAft>
                <a:spcPts val="11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user's guide or warp the structural layout.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 Proof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 the "electric fan" example shown here,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older models messed up the wiring pattern.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preserved the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exact geometry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while rendering realistic details perfectly.</a:t>
            </a:r>
            <a:endParaRPr lang="en-US" sz="1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Performance and Evaluation</a:t>
            </a:r>
            <a:endParaRPr lang="en-US" sz="1200" dirty="0"/>
          </a:p>
        </p:txBody>
      </p:sp>
      <p:sp>
        <p:nvSpPr>
          <p:cNvPr id="15" name="Text 13"/>
          <p:cNvSpPr txBox="1"/>
          <p:nvPr/>
        </p:nvSpPr>
        <p:spPr>
          <a:xfrm>
            <a:off x="914400" y="1828800"/>
            <a:ext cx="5303520" cy="32004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User Preference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Study Results</a:t>
            </a:r>
            <a:endParaRPr lang="en-US" sz="3400" dirty="0"/>
          </a:p>
        </p:txBody>
      </p:sp>
      <p:sp>
        <p:nvSpPr>
          <p:cNvPr id="16" name="Text 14"/>
          <p:cNvSpPr txBox="1"/>
          <p:nvPr/>
        </p:nvSpPr>
        <p:spPr>
          <a:xfrm>
            <a:off x="6675120" y="1920240"/>
            <a:ext cx="4389120" cy="41148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Study Methodology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Researchers conducted a study asking 12 users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rank 20 different image groups. This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approach measures subjective human</a:t>
            </a:r>
            <a:endParaRPr lang="en-US" sz="1400" dirty="0"/>
          </a:p>
          <a:p>
            <a:pPr algn="l" indent="0" marL="0">
              <a:spcAft>
                <a:spcPts val="4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preference rather than just automated code.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Defining the Metrics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Participants rated results on a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1-to-5 scale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Quality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Is the image realistic and high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resolution? (Does it look professional?)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2.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Fidelity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Does it respect the input?</a:t>
            </a:r>
            <a:endParaRPr lang="en-US" sz="1400" dirty="0"/>
          </a:p>
          <a:p>
            <a:pPr algn="l" indent="0" marL="0">
              <a:spcAft>
                <a:spcPts val="4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(Does it match the sketch lines exactly?)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Superior Results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achieved a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~4.2 average score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across both categories. In contrast, prior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methods like Sketch-Guided scored below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3.3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~25% gap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shows that ControlNet is the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first to truly solve spatial control without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sacrificing the quality of the generated art.</a:t>
            </a:r>
            <a:endParaRPr lang="en-US" sz="1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spcAft>
                <a:spcPts val="1600"/>
              </a:spcAft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Methodology</a:t>
            </a:r>
            <a:endParaRPr lang="en-US" sz="3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Metric</a:t>
            </a:r>
            <a:endParaRPr lang="en-US" sz="3200" dirty="0"/>
          </a:p>
          <a:p>
            <a:pPr algn="l" indent="0" marL="0"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Outcomes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4453128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Dataset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validated the model using the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ADE20K dataset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This is a rigorous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standard in computer vision containing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thousands of complex, segmented scenes.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tests if the AI can handle real-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world complexity, not just simple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sketches or shapes.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Defining IoU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measure success, we calculated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Intersection over Union (IoU)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metric quantifies overlap.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Imagine placing a stencil over a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drawing. If the drawing stays inside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lines perfectly, the score is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high. If it spills over, the score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drops. Higher is better.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7991856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Quantitative Results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data shows a clear winner.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achieved 0.35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on the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IoU benchmark. This score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significantly surpasses baselines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like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PITI (0.26)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and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VQGAN (0.21)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even approaches the upper bound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defined by ground truth data.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Interpretation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These numbers confirm a major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breakthrough: ControlNet is not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just guessing based on prompts.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faithfully respects the spatial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conditions provided by the user,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offering precise control where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previous models often failed.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ControlNet: Adding Spatial Control to AI Image Generation</a:t>
            </a:r>
            <a:endParaRPr lang="en-US" sz="1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</a:t>
            </a:r>
            <a:endParaRPr lang="en-US" sz="3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FID Score:</a:t>
            </a:r>
            <a:endParaRPr lang="en-US" sz="3200" dirty="0"/>
          </a:p>
          <a:p>
            <a:pPr algn="l" indent="0" marL="0"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15.27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Beats PITI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(19.74)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4453128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is FID?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FID (Frechet Inception Distance) is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metric that compares AI images to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real photos to measure realism.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Like a golf score,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lower is better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low FID means the image looks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natural and free of visual errors.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Our Results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achieved an FID of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15.27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was the lowest (best) score,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beating all competing methods by a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significant margin.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7991856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Competitor Comparison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Other methods struggled to match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our quality. 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PITI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model scored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19.74, while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VQGAN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scored 26.28.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These higher numbers indicate less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realistic image generation.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Aesthetic Quality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Adding control often reduces beauty,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but not here. ControlNet scored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6.31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in aesthetics, matching the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original Stable Diffusion (6.32).</a:t>
            </a:r>
            <a:endParaRPr lang="en-US" sz="1200" dirty="0"/>
          </a:p>
        </p:txBody>
      </p:sp>
      <p:sp>
        <p:nvSpPr>
          <p:cNvPr id="9" name="Text 7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Performance and Evaluation</a:t>
            </a:r>
            <a:endParaRPr lang="en-US" sz="1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1976018"/>
            <a:ext cx="1590142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 06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822960" y="2560320"/>
            <a:ext cx="8351215" cy="1623974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Applications and Conclusion</a:t>
            </a:r>
            <a:endParaRPr lang="en-US" sz="4500" dirty="0"/>
          </a:p>
        </p:txBody>
      </p:sp>
      <p:sp>
        <p:nvSpPr>
          <p:cNvPr id="8" name="Text 6"/>
          <p:cNvSpPr/>
          <p:nvPr/>
        </p:nvSpPr>
        <p:spPr>
          <a:xfrm>
            <a:off x="6698894" y="4184294"/>
            <a:ext cx="457200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r" indent="0" marL="0">
              <a:buNone/>
            </a:pPr>
            <a:r>
              <a:rPr lang="en-US" sz="12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Real-world use cases and future outlook.</a:t>
            </a:r>
            <a:endParaRPr lang="en-US" sz="1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Applications and Conclusion</a:t>
            </a:r>
            <a:endParaRPr lang="en-US" sz="1200" dirty="0"/>
          </a:p>
        </p:txBody>
      </p:sp>
      <p:sp>
        <p:nvSpPr>
          <p:cNvPr id="15" name="Text 13"/>
          <p:cNvSpPr txBox="1"/>
          <p:nvPr/>
        </p:nvSpPr>
        <p:spPr>
          <a:xfrm>
            <a:off x="914400" y="1828800"/>
            <a:ext cx="8686800" cy="34747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Transferring ControlNet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</a:t>
            </a:r>
            <a:r>
              <a:rPr lang="en-US" sz="3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Community Models</a:t>
            </a: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adapts to styles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like </a:t>
            </a:r>
            <a:r>
              <a:rPr lang="en-US" sz="3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Comic Diffusion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and </a:t>
            </a:r>
            <a:r>
              <a:rPr lang="en-US" sz="3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Protogen</a:t>
            </a: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without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any retraining needed.</a:t>
            </a:r>
            <a:endParaRPr lang="en-US" sz="3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 txBox="1"/>
          <p:nvPr/>
        </p:nvSpPr>
        <p:spPr>
          <a:xfrm>
            <a:off x="914400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Summary and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Impact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6323076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Core Solution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adds a "steering wheel" to AI generation. It uses a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locked copy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of a pre-trained model to keep its knowledge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safe, while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trainable copy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learns new spatial instructions.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These two parts connect via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 Convolutions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special layers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that eliminate noise during training. This allows the AI to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follow layout guides without forgetting how to draw well.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914400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Smart Interpretation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model is robust. Even if a user's prompt is vague, it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analyzes input shapes to guess the object. For example, it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can interpret a rough outline as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detailed vase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Training Efficiency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works with small datasets of just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1,000 images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without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collapsing. Performance scales up efficiently as more data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is provided, proving the architecture is highly scalable.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6323076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Universal Compatibility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is plug-and-play. Because it respects the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original network structure, it works with community models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like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Comic Diffusion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and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Protogen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without retraining.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lets artists apply spatial control to any visual style.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Final Verdict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is a flexible, high-quality tool that turns rough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sketches into polished art, solving the AI control problem.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ControlNet: Adding Spatial Control to AI Image Generation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1976018"/>
            <a:ext cx="1590142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 01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822960" y="2560320"/>
            <a:ext cx="8351215" cy="1623974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Introduction to</a:t>
            </a:r>
            <a:endParaRPr lang="en-US" sz="4500" dirty="0"/>
          </a:p>
          <a:p>
            <a:pPr algn="l" indent="0" marL="0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Controlled Generation</a:t>
            </a:r>
            <a:endParaRPr lang="en-US" sz="4500" dirty="0"/>
          </a:p>
        </p:txBody>
      </p:sp>
      <p:sp>
        <p:nvSpPr>
          <p:cNvPr id="8" name="Text 6"/>
          <p:cNvSpPr/>
          <p:nvPr/>
        </p:nvSpPr>
        <p:spPr>
          <a:xfrm>
            <a:off x="6698894" y="4184294"/>
            <a:ext cx="457200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r" indent="0" marL="0">
              <a:buNone/>
            </a:pPr>
            <a:r>
              <a:rPr lang="en-US" sz="12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ControlNet: Adding Spatial Control to AI Image Generation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Introduction to Controlled Generation</a:t>
            </a:r>
            <a:endParaRPr lang="en-US" sz="1200" dirty="0"/>
          </a:p>
        </p:txBody>
      </p:sp>
      <p:sp>
        <p:nvSpPr>
          <p:cNvPr id="15" name="Text 13"/>
          <p:cNvSpPr txBox="1"/>
          <p:nvPr/>
        </p:nvSpPr>
        <p:spPr>
          <a:xfrm>
            <a:off x="914400" y="1097280"/>
            <a:ext cx="3657600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Challenge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with Text-to-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 Models</a:t>
            </a:r>
            <a:endParaRPr lang="en-US" sz="3400" dirty="0"/>
          </a:p>
        </p:txBody>
      </p:sp>
      <p:sp>
        <p:nvSpPr>
          <p:cNvPr id="16" name="Text 14"/>
          <p:cNvSpPr/>
          <p:nvPr/>
        </p:nvSpPr>
        <p:spPr>
          <a:xfrm>
            <a:off x="914400" y="3566160"/>
            <a:ext cx="3657600" cy="2743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Current AI creates stunning images but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lacks precision. Describing the exact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shape of a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Canny edge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deer or the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rigid structure of a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human pose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with</a:t>
            </a:r>
            <a:endParaRPr lang="en-US" sz="1400" dirty="0"/>
          </a:p>
          <a:p>
            <a:pPr algn="l" indent="0" marL="0">
              <a:spcAft>
                <a:spcPts val="11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words alone is nearly impossible.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Spatial Solution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locks the layout. As shown,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human pose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input generates a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Lincoln statue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or chef while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keeping the exact same posture.</a:t>
            </a:r>
            <a:endParaRPr lang="en-US" sz="1400" dirty="0"/>
          </a:p>
        </p:txBody>
      </p:sp>
      <p:pic>
        <p:nvPicPr>
          <p:cNvPr id="1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9200" y="1296022"/>
            <a:ext cx="6245352" cy="311381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 txBox="1"/>
          <p:nvPr/>
        </p:nvSpPr>
        <p:spPr>
          <a:xfrm>
            <a:off x="914400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Introducing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6323076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Spatial Control Problem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Standard text-to-image models often struggle with spatial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composition. Describing complex layouts or exact poses via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text prompts leads to endless trial-and-error cycles.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ControlNet Solution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is a neural network architecture that adds precise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spatial conditions to existing models. It allows users to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provide visual guides—like sketches or edge maps—alongside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text prompts for precise generation.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914400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Locking Mechanism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preserve image quality, the system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"locks"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the production-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ready diffusion model. It creates a trainable copy of the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encoding layers to learn new controls without damaging the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original model's capabilities trained on billions of images.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 Convolutions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These layers connect via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"zero convolutions"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—layers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initialized at zero. They progressively grow parameters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from zero, ensuring no harmful noise affects the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fine-tuning process.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6323076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 Capabilities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Users can control generation using diverse inputs.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Canny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edge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map can turn a sketch into a detailed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"giant deer."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human pose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skeleton can guide the AI to generate a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"chef in kitchen"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with exact posture matching the reference.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Broad Application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Beyond poses, it supports segmentation maps, depth, and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normals. This robust training allows ControlNet to work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with both small datasets (&lt;50k) and large ones (&gt;1m).</a:t>
            </a:r>
            <a:endParaRPr lang="en-US" sz="1200" dirty="0"/>
          </a:p>
        </p:txBody>
      </p:sp>
      <p:sp>
        <p:nvSpPr>
          <p:cNvPr id="10" name="Text 8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Introduction to Controlled Generation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1976018"/>
            <a:ext cx="1590142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 02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822960" y="2560320"/>
            <a:ext cx="8351215" cy="1623974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How ControlNet Works:</a:t>
            </a:r>
            <a:endParaRPr lang="en-US" sz="4500" dirty="0"/>
          </a:p>
          <a:p>
            <a:pPr algn="l" indent="0" marL="0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Architecture</a:t>
            </a:r>
            <a:endParaRPr lang="en-US" sz="4500" dirty="0"/>
          </a:p>
        </p:txBody>
      </p:sp>
      <p:sp>
        <p:nvSpPr>
          <p:cNvPr id="8" name="Text 6"/>
          <p:cNvSpPr/>
          <p:nvPr/>
        </p:nvSpPr>
        <p:spPr>
          <a:xfrm>
            <a:off x="6698894" y="4184294"/>
            <a:ext cx="457200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r" indent="0" marL="0">
              <a:buNone/>
            </a:pPr>
            <a:r>
              <a:rPr lang="en-US" sz="12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Deep dive into the neural structure and zero-convolution layers.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How ControlNet Works: The Architecture</a:t>
            </a:r>
            <a:endParaRPr lang="en-US" sz="1200" dirty="0"/>
          </a:p>
        </p:txBody>
      </p:sp>
      <p:sp>
        <p:nvSpPr>
          <p:cNvPr id="15" name="Text 13"/>
          <p:cNvSpPr txBox="1"/>
          <p:nvPr/>
        </p:nvSpPr>
        <p:spPr>
          <a:xfrm>
            <a:off x="914400" y="1097280"/>
            <a:ext cx="4389120" cy="16459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'Locked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Copy' Strategy</a:t>
            </a:r>
            <a:endParaRPr lang="en-US" sz="3400" dirty="0"/>
          </a:p>
        </p:txBody>
      </p:sp>
      <p:sp>
        <p:nvSpPr>
          <p:cNvPr id="16" name="Text 14"/>
          <p:cNvSpPr/>
          <p:nvPr/>
        </p:nvSpPr>
        <p:spPr>
          <a:xfrm>
            <a:off x="914400" y="3017520"/>
            <a:ext cx="4389120" cy="11887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avoids retraining massive models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from scratch. It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locks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the original parameters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save computing power and prevent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damaging the pre-trained neural network.</a:t>
            </a:r>
            <a:endParaRPr lang="en-US" sz="1400" dirty="0"/>
          </a:p>
        </p:txBody>
      </p:sp>
      <p:sp>
        <p:nvSpPr>
          <p:cNvPr id="17" name="Text 15"/>
          <p:cNvSpPr/>
          <p:nvPr/>
        </p:nvSpPr>
        <p:spPr>
          <a:xfrm>
            <a:off x="914400" y="4480560"/>
            <a:ext cx="4389120" cy="11887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diagram shows the base block is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locked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(padlock icon). This ensures the model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retains its learned capability to generate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high-quality images without degradation.</a:t>
            </a:r>
            <a:endParaRPr lang="en-US" sz="1400" dirty="0"/>
          </a:p>
        </p:txBody>
      </p:sp>
      <p:pic>
        <p:nvPicPr>
          <p:cNvPr id="1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8152" y="1264838"/>
            <a:ext cx="5486400" cy="2750984"/>
          </a:xfrm>
          <a:prstGeom prst="rect">
            <a:avLst/>
          </a:prstGeom>
        </p:spPr>
      </p:pic>
      <p:sp>
        <p:nvSpPr>
          <p:cNvPr id="19" name="Text 16"/>
          <p:cNvSpPr/>
          <p:nvPr/>
        </p:nvSpPr>
        <p:spPr>
          <a:xfrm>
            <a:off x="5788152" y="4480560"/>
            <a:ext cx="5486400" cy="11887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trainable copy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(in blue) learns the new spatial control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conditions. It connects via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 convolution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layers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that start with zero weight, ensuring the model's training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begins securely without breaking the original output.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How ControlNet Works: The Architecture</a:t>
            </a:r>
            <a:endParaRPr lang="en-US" sz="1200" dirty="0"/>
          </a:p>
        </p:txBody>
      </p:sp>
      <p:pic>
        <p:nvPicPr>
          <p:cNvPr id="1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9063" y="1097280"/>
            <a:ext cx="3791154" cy="5257800"/>
          </a:xfrm>
          <a:prstGeom prst="rect">
            <a:avLst/>
          </a:prstGeom>
        </p:spPr>
      </p:pic>
      <p:sp>
        <p:nvSpPr>
          <p:cNvPr id="16" name="Text 13"/>
          <p:cNvSpPr txBox="1"/>
          <p:nvPr/>
        </p:nvSpPr>
        <p:spPr>
          <a:xfrm>
            <a:off x="5303520" y="1463040"/>
            <a:ext cx="5669280" cy="16459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Role of Zero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Convolutions</a:t>
            </a:r>
            <a:endParaRPr lang="en-US" sz="3400" dirty="0"/>
          </a:p>
        </p:txBody>
      </p:sp>
      <p:sp>
        <p:nvSpPr>
          <p:cNvPr id="17" name="Text 14"/>
          <p:cNvSpPr/>
          <p:nvPr/>
        </p:nvSpPr>
        <p:spPr>
          <a:xfrm>
            <a:off x="5303520" y="3474720"/>
            <a:ext cx="2743200" cy="2743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Noise Risk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Adding new network layers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typically introduces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random signals or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noise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Why It Matters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disrupts the pre-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trained model's ability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generate quality images.</a:t>
            </a:r>
            <a:endParaRPr lang="en-US" sz="1400" dirty="0"/>
          </a:p>
        </p:txBody>
      </p:sp>
      <p:sp>
        <p:nvSpPr>
          <p:cNvPr id="18" name="Text 15"/>
          <p:cNvSpPr/>
          <p:nvPr/>
        </p:nvSpPr>
        <p:spPr>
          <a:xfrm>
            <a:off x="8412480" y="3474720"/>
            <a:ext cx="2743200" cy="2743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Solution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uses unique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layers initialized with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weights of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Safe Learning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control starts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off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keeping the base model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safe. It gradually learns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turn influence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on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 txBox="1"/>
          <p:nvPr/>
        </p:nvSpPr>
        <p:spPr>
          <a:xfrm>
            <a:off x="914400" y="914400"/>
            <a:ext cx="10360152" cy="9144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Integrating with Stable Diffusion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914400" y="2103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U-Net Architecture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Stable Diffusion functions as a U-Net with an encoder,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middle block, and a decoder. The full model contains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25 blocks total. This includes 12 encoder blocks that</a:t>
            </a:r>
            <a:endParaRPr lang="en-US" sz="1200" dirty="0"/>
          </a:p>
          <a:p>
            <a:pPr algn="l" indent="0" marL="0">
              <a:spcAft>
                <a:spcPts val="13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process inputs and 12 decoder blocks that build images.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Block Composition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architecture relies on 4 ResNet layers and 2 Vision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Transformers (ViTs) per block to understand context.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6190488" y="2103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Attaching ControlNet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ControlNet creates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trainable copy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of the 12 encoder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blocks and the 1 middle block. These copies learn to</a:t>
            </a:r>
            <a:endParaRPr lang="en-US" sz="1200" dirty="0"/>
          </a:p>
          <a:p>
            <a:pPr algn="l" indent="0" marL="0">
              <a:spcAft>
                <a:spcPts val="13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interpret specific control signals like sketches.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Locked vs. Trainable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original parameters are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locked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(frozen) to keep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production-ready capabilities. Only the copied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layers are updated during the training process.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914400" y="4389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Information Flow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Input conditions (like depth maps) are fed directly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into the trainable copy. This structure allows the</a:t>
            </a:r>
            <a:endParaRPr lang="en-US" sz="1200" dirty="0"/>
          </a:p>
          <a:p>
            <a:pPr algn="l" indent="0" marL="0">
              <a:spcAft>
                <a:spcPts val="13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model to accept spatial guidance without retraining.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 Convolutions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trainable copy connects back to the main model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 convolution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layers. These ensure harmful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noise does not disrupt the pretrained backbone.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6190488" y="4389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Resource Efficiency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Since the locked copy is frozen, no gradient computation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is required for the original encoder. This saves massive</a:t>
            </a:r>
            <a:endParaRPr lang="en-US" sz="1200" dirty="0"/>
          </a:p>
          <a:p>
            <a:pPr algn="l" indent="0" marL="0">
              <a:spcAft>
                <a:spcPts val="13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computational power during the fine-tuning phase.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Hardware Impact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Optimizing Stable Diffusion with ControlNet requires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only about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23% more GPU memory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compared to the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base model. This fits on a single NVIDIA A100 GPU.</a:t>
            </a:r>
            <a:endParaRPr lang="en-US" sz="1200" dirty="0"/>
          </a:p>
        </p:txBody>
      </p:sp>
      <p:sp>
        <p:nvSpPr>
          <p:cNvPr id="11" name="Text 9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How ControlNet Works: The Architecture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ControlNet: Adding Spatial Control to AI Image Generation</dc:title>
  <dc:subject>PptxGenJS Presentation</dc:subject>
  <dc:creator>LineDot AI</dc:creator>
  <cp:lastModifiedBy>LineDot AI</cp:lastModifiedBy>
  <cp:revision>1</cp:revision>
  <dcterms:created xsi:type="dcterms:W3CDTF">2026-01-19T11:55:07Z</dcterms:created>
  <dcterms:modified xsi:type="dcterms:W3CDTF">2026-01-19T11:55:07Z</dcterms:modified>
</cp:coreProperties>
</file>