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7" d="100"/>
          <a:sy n="12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3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hree Column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type="body" idx="104" hasCustomPrompt="1"/>
          </p:nvPr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3200" dirty="0"/>
          </a:p>
        </p:txBody>
      </p:sp>
      <p:sp>
        <p:nvSpPr>
          <p:cNvPr id="7" name="Text 4"/>
          <p:cNvSpPr>
            <a:spLocks noGrp="1"/>
          </p:cNvSpPr>
          <p:nvPr>
            <p:ph type="body" idx="105" hasCustomPrompt="1"/>
          </p:nvPr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8" name="Text 4"/>
          <p:cNvSpPr>
            <a:spLocks noGrp="1"/>
          </p:cNvSpPr>
          <p:nvPr>
            <p:ph type="body" idx="106" hasCustomPrompt="1"/>
          </p:nvPr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9" name="Text 4"/>
          <p:cNvSpPr>
            <a:spLocks noGrp="1"/>
          </p:cNvSpPr>
          <p:nvPr>
            <p:ph type="body" idx="107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LLBACK_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wo Column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>
            <a:spLocks noGrp="1"/>
          </p:cNvSpPr>
          <p:nvPr>
            <p:ph type="body" idx="112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5" name="Text 12"/>
          <p:cNvSpPr>
            <a:spLocks noGrp="1"/>
          </p:cNvSpPr>
          <p:nvPr>
            <p:ph type="body" idx="113" hasCustomPrompt="1"/>
          </p:nvPr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3400" dirty="0"/>
          </a:p>
        </p:txBody>
      </p:sp>
      <p:sp>
        <p:nvSpPr>
          <p:cNvPr id="16" name="Text 12"/>
          <p:cNvSpPr>
            <a:spLocks noGrp="1"/>
          </p:cNvSpPr>
          <p:nvPr>
            <p:ph type="body" idx="114" hasCustomPrompt="1"/>
          </p:nvPr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ext Two Image 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idx="104" hasCustomPrompt="1"/>
          </p:nvPr>
        </p:nvSpPr>
        <p:spPr>
          <a:xfrm>
            <a:off x="5788152" y="914400"/>
            <a:ext cx="5486400" cy="2350008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Text 4"/>
          <p:cNvSpPr>
            <a:spLocks noGrp="1"/>
          </p:cNvSpPr>
          <p:nvPr>
            <p:ph idx="105" hasCustomPrompt="1"/>
          </p:nvPr>
        </p:nvSpPr>
        <p:spPr>
          <a:xfrm>
            <a:off x="6245352" y="3447288"/>
            <a:ext cx="5029200" cy="2825496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Text 4"/>
          <p:cNvSpPr>
            <a:spLocks noGrp="1"/>
          </p:cNvSpPr>
          <p:nvPr>
            <p:ph type="body" idx="106" hasCustomPrompt="1"/>
          </p:nvPr>
        </p:nvSpPr>
        <p:spPr>
          <a:xfrm>
            <a:off x="914400" y="914400"/>
            <a:ext cx="4690872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3200" dirty="0"/>
          </a:p>
        </p:txBody>
      </p:sp>
      <p:sp>
        <p:nvSpPr>
          <p:cNvPr id="9" name="Text 4"/>
          <p:cNvSpPr>
            <a:spLocks noGrp="1"/>
          </p:cNvSpPr>
          <p:nvPr>
            <p:ph type="body" idx="107" hasCustomPrompt="1"/>
          </p:nvPr>
        </p:nvSpPr>
        <p:spPr>
          <a:xfrm>
            <a:off x="914400" y="2468880"/>
            <a:ext cx="4690872" cy="22860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0" name="Text 4"/>
          <p:cNvSpPr>
            <a:spLocks noGrp="1"/>
          </p:cNvSpPr>
          <p:nvPr>
            <p:ph type="body" idx="108" hasCustomPrompt="1"/>
          </p:nvPr>
        </p:nvSpPr>
        <p:spPr>
          <a:xfrm>
            <a:off x="914400" y="4937760"/>
            <a:ext cx="4690872" cy="133502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1" name="Text 4"/>
          <p:cNvSpPr>
            <a:spLocks noGrp="1"/>
          </p:cNvSpPr>
          <p:nvPr>
            <p:ph type="body" idx="109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tacked Images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idx="104" hasCustomPrompt="1"/>
          </p:nvPr>
        </p:nvSpPr>
        <p:spPr>
          <a:xfrm>
            <a:off x="914400" y="914400"/>
            <a:ext cx="5120640" cy="288036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Text 4"/>
          <p:cNvSpPr>
            <a:spLocks noGrp="1"/>
          </p:cNvSpPr>
          <p:nvPr>
            <p:ph idx="105" hasCustomPrompt="1"/>
          </p:nvPr>
        </p:nvSpPr>
        <p:spPr>
          <a:xfrm>
            <a:off x="914400" y="3977640"/>
            <a:ext cx="5120640" cy="219456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Text 4"/>
          <p:cNvSpPr>
            <a:spLocks noGrp="1"/>
          </p:cNvSpPr>
          <p:nvPr>
            <p:ph type="body" idx="106" hasCustomPrompt="1"/>
          </p:nvPr>
        </p:nvSpPr>
        <p:spPr>
          <a:xfrm>
            <a:off x="6217920" y="914400"/>
            <a:ext cx="5056632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3200" dirty="0"/>
          </a:p>
        </p:txBody>
      </p:sp>
      <p:sp>
        <p:nvSpPr>
          <p:cNvPr id="9" name="Text 4"/>
          <p:cNvSpPr>
            <a:spLocks noGrp="1"/>
          </p:cNvSpPr>
          <p:nvPr>
            <p:ph type="body" idx="107" hasCustomPrompt="1"/>
          </p:nvPr>
        </p:nvSpPr>
        <p:spPr>
          <a:xfrm>
            <a:off x="6217920" y="2011680"/>
            <a:ext cx="5056632" cy="178308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0" name="Text 4"/>
          <p:cNvSpPr>
            <a:spLocks noGrp="1"/>
          </p:cNvSpPr>
          <p:nvPr>
            <p:ph type="body" idx="108" hasCustomPrompt="1"/>
          </p:nvPr>
        </p:nvSpPr>
        <p:spPr>
          <a:xfrm>
            <a:off x="6217920" y="3977640"/>
            <a:ext cx="5056632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1" name="Text 4"/>
          <p:cNvSpPr>
            <a:spLocks noGrp="1"/>
          </p:cNvSpPr>
          <p:nvPr>
            <p:ph type="body" idx="109" hasCustomPrompt="1"/>
          </p:nvPr>
        </p:nvSpPr>
        <p:spPr>
          <a:xfrm>
            <a:off x="6217920" y="4754880"/>
            <a:ext cx="5056632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2" name="Text 4"/>
          <p:cNvSpPr>
            <a:spLocks noGrp="1"/>
          </p:cNvSpPr>
          <p:nvPr>
            <p:ph type="body" idx="110" hasCustomPrompt="1"/>
          </p:nvPr>
        </p:nvSpPr>
        <p:spPr>
          <a:xfrm>
            <a:off x="6217920" y="5532120"/>
            <a:ext cx="5056632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3" name="Text 4"/>
          <p:cNvSpPr>
            <a:spLocks noGrp="1"/>
          </p:cNvSpPr>
          <p:nvPr>
            <p:ph type="body" idx="111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entral Content Blo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>
            <a:spLocks noGrp="1"/>
          </p:cNvSpPr>
          <p:nvPr>
            <p:ph type="body" idx="112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5" name="Text 12"/>
          <p:cNvSpPr>
            <a:spLocks noGrp="1"/>
          </p:cNvSpPr>
          <p:nvPr>
            <p:ph type="body" idx="113" hasCustomPrompt="1"/>
          </p:nvPr>
        </p:nvSpPr>
        <p:spPr>
          <a:xfrm>
            <a:off x="914400" y="1828800"/>
            <a:ext cx="8686800" cy="347472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34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Spl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>
            <a:spLocks noGrp="1"/>
          </p:cNvSpPr>
          <p:nvPr>
            <p:ph type="body" idx="112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5" name="Text 12"/>
          <p:cNvSpPr>
            <a:spLocks noGrp="1"/>
          </p:cNvSpPr>
          <p:nvPr>
            <p:ph type="body" idx="113" hasCustomPrompt="1"/>
          </p:nvPr>
        </p:nvSpPr>
        <p:spPr>
          <a:xfrm>
            <a:off x="914400" y="1371600"/>
            <a:ext cx="4572000" cy="457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3400" dirty="0"/>
          </a:p>
        </p:txBody>
      </p:sp>
      <p:sp>
        <p:nvSpPr>
          <p:cNvPr id="16" name="Text 12"/>
          <p:cNvSpPr>
            <a:spLocks noGrp="1"/>
          </p:cNvSpPr>
          <p:nvPr>
            <p:ph type="body" idx="114" hasCustomPrompt="1"/>
          </p:nvPr>
        </p:nvSpPr>
        <p:spPr>
          <a:xfrm>
            <a:off x="5943600" y="1444752"/>
            <a:ext cx="5303520" cy="457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type="body" idx="104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type="body" idx="104" hasCustomPrompt="1"/>
          </p:nvPr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000" dirty="0"/>
          </a:p>
        </p:txBody>
      </p:sp>
      <p:sp>
        <p:nvSpPr>
          <p:cNvPr id="7" name="Text 4"/>
          <p:cNvSpPr>
            <a:spLocks noGrp="1"/>
          </p:cNvSpPr>
          <p:nvPr>
            <p:ph type="body" idx="105" hasCustomPrompt="1"/>
          </p:nvPr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000" dirty="0"/>
          </a:p>
        </p:txBody>
      </p:sp>
      <p:sp>
        <p:nvSpPr>
          <p:cNvPr id="8" name="Text 4"/>
          <p:cNvSpPr>
            <a:spLocks noGrp="1"/>
          </p:cNvSpPr>
          <p:nvPr>
            <p:ph type="title" idx="106" hasCustomPrompt="1"/>
          </p:nvPr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4500" dirty="0"/>
          </a:p>
        </p:txBody>
      </p:sp>
      <p:sp>
        <p:nvSpPr>
          <p:cNvPr id="9" name="Text 4"/>
          <p:cNvSpPr>
            <a:spLocks noGrp="1"/>
          </p:cNvSpPr>
          <p:nvPr>
            <p:ph type="body" idx="107" hasCustomPrompt="1"/>
          </p:nvPr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>
            <a:spLocks noGrp="1"/>
          </p:cNvSpPr>
          <p:nvPr>
            <p:ph type="title" idx="112" hasCustomPrompt="1"/>
          </p:nvPr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4800" dirty="0"/>
          </a:p>
        </p:txBody>
      </p:sp>
      <p:sp>
        <p:nvSpPr>
          <p:cNvPr id="15" name="Text 12"/>
          <p:cNvSpPr>
            <a:spLocks noGrp="1"/>
          </p:cNvSpPr>
          <p:nvPr>
            <p:ph type="body" idx="113" hasCustomPrompt="1"/>
          </p:nvPr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16" name="Text 12"/>
          <p:cNvSpPr>
            <a:spLocks noGrp="1"/>
          </p:cNvSpPr>
          <p:nvPr>
            <p:ph type="body" idx="114" hasCustomPrompt="1"/>
          </p:nvPr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17" name="Text 12"/>
          <p:cNvSpPr>
            <a:spLocks noGrp="1"/>
          </p:cNvSpPr>
          <p:nvPr>
            <p:ph type="body" idx="115" hasCustomPrompt="1"/>
          </p:nvPr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18" name="Text 12"/>
          <p:cNvSpPr>
            <a:spLocks noGrp="1"/>
          </p:cNvSpPr>
          <p:nvPr>
            <p:ph type="body" idx="116" hasCustomPrompt="1"/>
          </p:nvPr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19" name="Text 12"/>
          <p:cNvSpPr>
            <a:spLocks noGrp="1"/>
          </p:cNvSpPr>
          <p:nvPr>
            <p:ph type="body" idx="117" hasCustomPrompt="1"/>
          </p:nvPr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20" name="Text 12"/>
          <p:cNvSpPr>
            <a:spLocks noGrp="1"/>
          </p:cNvSpPr>
          <p:nvPr>
            <p:ph type="body" idx="118" hasCustomPrompt="1"/>
          </p:nvPr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21" name="Text 12"/>
          <p:cNvSpPr>
            <a:spLocks noGrp="1"/>
          </p:cNvSpPr>
          <p:nvPr>
            <p:ph type="body" idx="119" hasCustomPrompt="1"/>
          </p:nvPr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22" name="Text 12"/>
          <p:cNvSpPr>
            <a:spLocks noGrp="1"/>
          </p:cNvSpPr>
          <p:nvPr>
            <p:ph type="body" idx="120" hasCustomPrompt="1"/>
          </p:nvPr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23" name="Text 12"/>
          <p:cNvSpPr>
            <a:spLocks noGrp="1"/>
          </p:cNvSpPr>
          <p:nvPr>
            <p:ph type="body" idx="121" hasCustomPrompt="1"/>
          </p:nvPr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24" name="Text 12"/>
          <p:cNvSpPr>
            <a:spLocks noGrp="1"/>
          </p:cNvSpPr>
          <p:nvPr>
            <p:ph type="body" idx="122" hasCustomPrompt="1"/>
          </p:nvPr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25" name="Text 12"/>
          <p:cNvSpPr>
            <a:spLocks noGrp="1"/>
          </p:cNvSpPr>
          <p:nvPr>
            <p:ph type="body" idx="123" hasCustomPrompt="1"/>
          </p:nvPr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26" name="Text 12"/>
          <p:cNvSpPr>
            <a:spLocks noGrp="1"/>
          </p:cNvSpPr>
          <p:nvPr>
            <p:ph type="body" idx="124" hasCustomPrompt="1"/>
          </p:nvPr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27" name="Text 12"/>
          <p:cNvSpPr>
            <a:spLocks noGrp="1"/>
          </p:cNvSpPr>
          <p:nvPr>
            <p:ph type="body" idx="125" hasCustomPrompt="1"/>
          </p:nvPr>
        </p:nvSpPr>
        <p:spPr>
          <a:xfrm>
            <a:off x="5029200" y="46634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28" name="Text 12"/>
          <p:cNvSpPr>
            <a:spLocks noGrp="1"/>
          </p:cNvSpPr>
          <p:nvPr>
            <p:ph type="body" idx="126" hasCustomPrompt="1"/>
          </p:nvPr>
        </p:nvSpPr>
        <p:spPr>
          <a:xfrm>
            <a:off x="10058400" y="46634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  <p:sp>
        <p:nvSpPr>
          <p:cNvPr id="29" name="Text 12"/>
          <p:cNvSpPr>
            <a:spLocks noGrp="1"/>
          </p:cNvSpPr>
          <p:nvPr>
            <p:ph type="body" idx="127" hasCustomPrompt="1"/>
          </p:nvPr>
        </p:nvSpPr>
        <p:spPr>
          <a:xfrm>
            <a:off x="5029200" y="52120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30" name="Text 12"/>
          <p:cNvSpPr>
            <a:spLocks noGrp="1"/>
          </p:cNvSpPr>
          <p:nvPr>
            <p:ph type="body" idx="128" hasCustomPrompt="1"/>
          </p:nvPr>
        </p:nvSpPr>
        <p:spPr>
          <a:xfrm>
            <a:off x="10058400" y="52120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6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type="body" idx="104" hasCustomPrompt="1"/>
          </p:nvPr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800" dirty="0"/>
          </a:p>
        </p:txBody>
      </p:sp>
      <p:sp>
        <p:nvSpPr>
          <p:cNvPr id="7" name="Text 4"/>
          <p:cNvSpPr>
            <a:spLocks noGrp="1"/>
          </p:cNvSpPr>
          <p:nvPr>
            <p:ph type="title" idx="105" hasCustomPrompt="1"/>
          </p:nvPr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4500" dirty="0"/>
          </a:p>
        </p:txBody>
      </p:sp>
      <p:sp>
        <p:nvSpPr>
          <p:cNvPr id="8" name="Text 4"/>
          <p:cNvSpPr>
            <a:spLocks noGrp="1"/>
          </p:cNvSpPr>
          <p:nvPr>
            <p:ph type="body" idx="106" hasCustomPrompt="1"/>
          </p:nvPr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r">
              <a:buNone/>
              <a:def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r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Quadrant Grid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type="body" idx="104" hasCustomPrompt="1"/>
          </p:nvPr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3200" dirty="0"/>
          </a:p>
        </p:txBody>
      </p:sp>
      <p:sp>
        <p:nvSpPr>
          <p:cNvPr id="7" name="Text 4"/>
          <p:cNvSpPr>
            <a:spLocks noGrp="1"/>
          </p:cNvSpPr>
          <p:nvPr>
            <p:ph type="body" idx="105" hasCustomPrompt="1"/>
          </p:nvPr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8" name="Text 4"/>
          <p:cNvSpPr>
            <a:spLocks noGrp="1"/>
          </p:cNvSpPr>
          <p:nvPr>
            <p:ph type="body" idx="106" hasCustomPrompt="1"/>
          </p:nvPr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9" name="Text 4"/>
          <p:cNvSpPr>
            <a:spLocks noGrp="1"/>
          </p:cNvSpPr>
          <p:nvPr>
            <p:ph type="body" idx="107" hasCustomPrompt="1"/>
          </p:nvPr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0" name="Text 4"/>
          <p:cNvSpPr>
            <a:spLocks noGrp="1"/>
          </p:cNvSpPr>
          <p:nvPr>
            <p:ph type="body" idx="108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width Header with 2x2 Gri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>
            <a:spLocks noGrp="1"/>
          </p:cNvSpPr>
          <p:nvPr>
            <p:ph type="body" idx="104" hasCustomPrompt="1"/>
          </p:nvPr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3200" dirty="0"/>
          </a:p>
        </p:txBody>
      </p:sp>
      <p:sp>
        <p:nvSpPr>
          <p:cNvPr id="7" name="Text 4"/>
          <p:cNvSpPr>
            <a:spLocks noGrp="1"/>
          </p:cNvSpPr>
          <p:nvPr>
            <p:ph type="body" idx="105" hasCustomPrompt="1"/>
          </p:nvPr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8" name="Text 4"/>
          <p:cNvSpPr>
            <a:spLocks noGrp="1"/>
          </p:cNvSpPr>
          <p:nvPr>
            <p:ph type="body" idx="106" hasCustomPrompt="1"/>
          </p:nvPr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9" name="Text 4"/>
          <p:cNvSpPr>
            <a:spLocks noGrp="1"/>
          </p:cNvSpPr>
          <p:nvPr>
            <p:ph type="body" idx="107" hasCustomPrompt="1"/>
          </p:nvPr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0" name="Text 4"/>
          <p:cNvSpPr>
            <a:spLocks noGrp="1"/>
          </p:cNvSpPr>
          <p:nvPr>
            <p:ph type="body" idx="108" hasCustomPrompt="1"/>
          </p:nvPr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1" name="Text 4"/>
          <p:cNvSpPr>
            <a:spLocks noGrp="1"/>
          </p:cNvSpPr>
          <p:nvPr>
            <p:ph type="body" idx="109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Stacked Tex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>
            <a:spLocks noGrp="1"/>
          </p:cNvSpPr>
          <p:nvPr>
            <p:ph type="body" idx="112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5" name="Text 12"/>
          <p:cNvSpPr>
            <a:spLocks noGrp="1"/>
          </p:cNvSpPr>
          <p:nvPr>
            <p:ph type="body" idx="113" hasCustomPrompt="1"/>
          </p:nvPr>
        </p:nvSpPr>
        <p:spPr>
          <a:xfrm>
            <a:off x="914400" y="1828800"/>
            <a:ext cx="41148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3400" dirty="0"/>
          </a:p>
        </p:txBody>
      </p:sp>
      <p:sp>
        <p:nvSpPr>
          <p:cNvPr id="16" name="Text 12"/>
          <p:cNvSpPr>
            <a:spLocks noGrp="1"/>
          </p:cNvSpPr>
          <p:nvPr>
            <p:ph type="body" idx="114" hasCustomPrompt="1"/>
          </p:nvPr>
        </p:nvSpPr>
        <p:spPr>
          <a:xfrm>
            <a:off x="914400" y="3657600"/>
            <a:ext cx="41148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7" name="Text 12"/>
          <p:cNvSpPr>
            <a:spLocks noGrp="1"/>
          </p:cNvSpPr>
          <p:nvPr>
            <p:ph idx="115" hasCustomPrompt="1"/>
          </p:nvPr>
        </p:nvSpPr>
        <p:spPr>
          <a:xfrm>
            <a:off x="5486400" y="1828800"/>
            <a:ext cx="5788152" cy="325526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Two Column Layered Block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>
            <a:spLocks noGrp="1"/>
          </p:cNvSpPr>
          <p:nvPr>
            <p:ph type="body" idx="112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5" name="Text 12"/>
          <p:cNvSpPr>
            <a:spLocks noGrp="1"/>
          </p:cNvSpPr>
          <p:nvPr>
            <p:ph type="body" idx="113" hasCustomPrompt="1"/>
          </p:nvPr>
        </p:nvSpPr>
        <p:spPr>
          <a:xfrm>
            <a:off x="914400" y="1097280"/>
            <a:ext cx="45720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3400" dirty="0"/>
          </a:p>
        </p:txBody>
      </p:sp>
      <p:sp>
        <p:nvSpPr>
          <p:cNvPr id="16" name="Text 12"/>
          <p:cNvSpPr>
            <a:spLocks noGrp="1"/>
          </p:cNvSpPr>
          <p:nvPr>
            <p:ph type="body" idx="114" hasCustomPrompt="1"/>
          </p:nvPr>
        </p:nvSpPr>
        <p:spPr>
          <a:xfrm>
            <a:off x="914400" y="2926080"/>
            <a:ext cx="2194560" cy="118872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7" name="Text 12"/>
          <p:cNvSpPr>
            <a:spLocks noGrp="1"/>
          </p:cNvSpPr>
          <p:nvPr>
            <p:ph type="body" idx="115" hasCustomPrompt="1"/>
          </p:nvPr>
        </p:nvSpPr>
        <p:spPr>
          <a:xfrm>
            <a:off x="3291840" y="2926080"/>
            <a:ext cx="2194560" cy="118872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8" name="Text 12"/>
          <p:cNvSpPr>
            <a:spLocks noGrp="1"/>
          </p:cNvSpPr>
          <p:nvPr>
            <p:ph idx="116" hasCustomPrompt="1"/>
          </p:nvPr>
        </p:nvSpPr>
        <p:spPr>
          <a:xfrm>
            <a:off x="914400" y="4297680"/>
            <a:ext cx="3657600" cy="2057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9" name="Text 12"/>
          <p:cNvSpPr>
            <a:spLocks noGrp="1"/>
          </p:cNvSpPr>
          <p:nvPr>
            <p:ph idx="117" hasCustomPrompt="1"/>
          </p:nvPr>
        </p:nvSpPr>
        <p:spPr>
          <a:xfrm>
            <a:off x="5971032" y="1097280"/>
            <a:ext cx="5303520" cy="298094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0" name="Text 12"/>
          <p:cNvSpPr>
            <a:spLocks noGrp="1"/>
          </p:cNvSpPr>
          <p:nvPr>
            <p:ph type="body" idx="118" hasCustomPrompt="1"/>
          </p:nvPr>
        </p:nvSpPr>
        <p:spPr>
          <a:xfrm>
            <a:off x="5971032" y="4261104"/>
            <a:ext cx="256032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21" name="Text 12"/>
          <p:cNvSpPr>
            <a:spLocks noGrp="1"/>
          </p:cNvSpPr>
          <p:nvPr>
            <p:ph type="body" idx="119" hasCustomPrompt="1"/>
          </p:nvPr>
        </p:nvSpPr>
        <p:spPr>
          <a:xfrm>
            <a:off x="8714232" y="4261104"/>
            <a:ext cx="256032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Vertical Icon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>
            <a:spLocks noGrp="1"/>
          </p:cNvSpPr>
          <p:nvPr>
            <p:ph type="body" idx="112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15" name="Text 12"/>
          <p:cNvSpPr>
            <a:spLocks noGrp="1"/>
          </p:cNvSpPr>
          <p:nvPr>
            <p:ph idx="113" hasCustomPrompt="1"/>
          </p:nvPr>
        </p:nvSpPr>
        <p:spPr>
          <a:xfrm>
            <a:off x="914400" y="1097280"/>
            <a:ext cx="1600200" cy="1600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6" name="Text 12"/>
          <p:cNvSpPr>
            <a:spLocks noGrp="1"/>
          </p:cNvSpPr>
          <p:nvPr>
            <p:ph idx="114" hasCustomPrompt="1"/>
          </p:nvPr>
        </p:nvSpPr>
        <p:spPr>
          <a:xfrm>
            <a:off x="914400" y="2926080"/>
            <a:ext cx="1600200" cy="1600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7" name="Text 12"/>
          <p:cNvSpPr>
            <a:spLocks noGrp="1"/>
          </p:cNvSpPr>
          <p:nvPr>
            <p:ph idx="115" hasCustomPrompt="1"/>
          </p:nvPr>
        </p:nvSpPr>
        <p:spPr>
          <a:xfrm>
            <a:off x="914400" y="4754880"/>
            <a:ext cx="1600200" cy="16002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Text 12"/>
          <p:cNvSpPr>
            <a:spLocks noGrp="1"/>
          </p:cNvSpPr>
          <p:nvPr>
            <p:ph type="body" idx="116" hasCustomPrompt="1"/>
          </p:nvPr>
        </p:nvSpPr>
        <p:spPr>
          <a:xfrm>
            <a:off x="3200400" y="1097280"/>
            <a:ext cx="77724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3400" dirty="0"/>
          </a:p>
        </p:txBody>
      </p:sp>
      <p:sp>
        <p:nvSpPr>
          <p:cNvPr id="19" name="Text 12"/>
          <p:cNvSpPr>
            <a:spLocks noGrp="1"/>
          </p:cNvSpPr>
          <p:nvPr>
            <p:ph type="body" idx="117" hasCustomPrompt="1"/>
          </p:nvPr>
        </p:nvSpPr>
        <p:spPr>
          <a:xfrm>
            <a:off x="3200400" y="2926080"/>
            <a:ext cx="5943600" cy="34290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marL="0" indent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/>
          </a:bodyPr>
          <a:lstStyle/>
          <a:p>
            <a:pPr marL="0" indent="0" algn="l">
              <a:buNone/>
            </a:pPr>
            <a:r>
              <a:rPr lang="en-US" sz="450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</a:t>
            </a: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Explained</a:t>
            </a:r>
            <a:endParaRPr lang="en-US" sz="4500" dirty="0"/>
          </a:p>
        </p:txBody>
      </p:sp>
      <p:sp>
        <p:nvSpPr>
          <p:cNvPr id="7" name="Text 5"/>
          <p:cNvSpPr txBox="1"/>
          <p:nvPr/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Conditional Control for Text-to-Image Models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Integrating with Stable Diffusion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U-Net Architecture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relies on a U-Net structure with three main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parts: an encoder, a middle block, and a decoder. In total,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contains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 distinct blocks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 encoder compresses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image into latent features, while the decoder reconstructs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it. The diagram shows the encoder on the left (down-sampling)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decoder on the right.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Cloning the Encoder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creates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12 encoder blocks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single middle block (shown in blue). The original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blocks (in gray) remain locked 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frozen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ensures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retains its pre-trained knowledge from billions of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while the new copy learns to interpret the specific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 signal, such as an outline or pose.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Connecting the Layers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trainable copy processes the extra condition. Its outputs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are connected back to the main model using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layers. These connections occur at 4 different resolutions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(64×64 down to 8×8). The processed control signal is added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original model's skip-connections, guiding the image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generation process without overriding the base capabilities.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Computational Efficiency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the original model parameters are frozen, no gradient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computation is needed for that vast section during training.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saves significant resources. Tests on an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NVIDIA A100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show that adding ControlNet requires only about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23% more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GPU memory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makes it feasible to train powerful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 models without requiring massive compute clusters.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2302.05543-easy: ControlNet Explained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Computational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Benefits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Frozen Parameters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add ControlNet to a pretrained model, we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 (freeze)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 original parameters.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prevents the need for complex calculations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called gradients on the massive original model.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It Matters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By avoiding these calculations, the system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drastically reduces the computational power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needed to learn new controls.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Memory Footprint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Testing on an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NVIDIA A100 PCIE 40GB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shows that ControlNet is surprisingly lightweight.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requires only about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23% more GPU memory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 running the standard model alone.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 Impact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low overhead means researchers can train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consumer hardware rather than supercomputers.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Speed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training process is also efficient. Each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takes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34% more time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compared to optimizing the base model.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Preserved Capabilities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the original model is frozen, it retains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 its robust capabilities while the small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 learns the new conditions.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2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93786"/>
            <a:ext cx="1600200" cy="1007187"/>
          </a:xfrm>
          <a:prstGeom prst="rect">
            <a:avLst/>
          </a:prstGeom>
        </p:spPr>
      </p:pic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440638"/>
            <a:ext cx="1600200" cy="571084"/>
          </a:xfrm>
          <a:prstGeom prst="rect">
            <a:avLst/>
          </a:prstGeom>
        </p:spPr>
      </p:pic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172012"/>
            <a:ext cx="1600200" cy="765936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3200400" y="1097280"/>
            <a:ext cx="77724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Sudden Convergence Phenomenon</a:t>
            </a:r>
            <a:endParaRPr lang="en-US" sz="3400" dirty="0"/>
          </a:p>
        </p:txBody>
      </p:sp>
      <p:sp>
        <p:nvSpPr>
          <p:cNvPr id="19" name="Text 14"/>
          <p:cNvSpPr/>
          <p:nvPr/>
        </p:nvSpPr>
        <p:spPr>
          <a:xfrm>
            <a:off x="3200400" y="2926080"/>
            <a:ext cx="5943600" cy="3429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Initial Training Phase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uses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zero-convolution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layers to protect the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model's pre-trained capabilities.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early steps (e.g., 2000), it generates high-quality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but completely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ignores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 input sketch.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"Sudden Convergence"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Alignment does not happen gradually. It happens abruptly.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6133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 output suddenly locks onto the shape.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critical shift occurs in less than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10,000 steps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Once locked in, later steps (12,000) only refine the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color and texture, transitioning from green to red.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Encoding Image Conditions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Input Conditions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accepts visual inputs known as conditioning images,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such 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edge maps, poses, or depth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These inputs typically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begin as standard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512 × 512 pixel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Since Stable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Diffusion operates in a compressed "latent space" rather than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pixel space, these large inputs cannot be used directly.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must be translated into a format the model understands.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Tiny Encoder Network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perform this translation, the system employs a tiny network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composed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four convolution layers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network uses specific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 × 4 kernels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 × 2 strides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process data. As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passes through, the channel depth grows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to 128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the spatial resolution is compressed. This network 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trained jointly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 the full model to ensure accuracy.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Matching Stable Diffusion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output is a compact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64 × 64 feature space vector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size is chosen specifically to match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64 × 64 latent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dimensions of Stable Diffusion. Because the sizes align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perfectly, the conditioning information can be mathematically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added to the model's processing. This allows the generated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to strictly follow the guidance of the input condition.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03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r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Mechanisms for robust conditional control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Classifier-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Guidance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(CFG)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Basics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CFG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uses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Classifier-Free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Guidance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(CFG) to generate crisp,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high-quality images. It acts like a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filter to sharpen the AI's output.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makes two simultaneous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predictions during generation: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Unconditional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The AI's pure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imagination without any prompt.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The AI specifically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trying to match your text prompt.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Guidance Works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system subtracts the "free" guess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the "guided" one. This isolates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features. Multiplying this by a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scale (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beta_cfg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amplifies quality.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ControlNet Problem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introduces a third input: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visual condition (like edges/depth).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creates a dilemma: where should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inject this new signal?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Scenario A: Add to Both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 added to both unconditional 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 parts, the difference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cancels out. The guidance vanishes,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model ignores your prompt.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Scenario B: Add to One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 added only to the conditional part,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guidance becomes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too strong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result is often rigid, over-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saturated, or "fried" looking images.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need a smarter way to balance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competing signals.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CFG Resolution Weighting Strategy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CFG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uses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Classifier-Free Guidance (CFG)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generate high-quality images. It amplifies the difference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between a prompt-conditioned output and an unconditional one.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Conflicting Signals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adding ControlNet, we must decide where to inject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extra control. Adding it to both outputs removes the guidance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 (Figure 5b). Adding it only to the conditional output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overwhelms the system (Figure 5c).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Resolution Weighting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solution is a strategy called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CFG Resolution Weighting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Instead of a binary on/off connection, the model scales the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 signal based on the pixel resolution of each layer.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Balancing the Network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approach adds the conditioning image to the conditional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output but scales it down. It ensures the guidance remains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 without letting the control signal dominate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generation process or destroy the image structure.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Analyzing the Data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Figure 5 compares the methods on an eagle generation task.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standard approaches fail: one yields a flat, unguided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(5b), while the other creates a "fried" texture (5c).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Superior Convergence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proposed weighting strategy (5d) achieves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convergence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It successfully follows the Canny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edge map (5a) while rendering realistic feathers 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lighting, proving that controls can coexist with strong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guidance.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Composing Multiple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enables the powerful capability to use multiple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conditions simultaneously for image generation. For instance,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user can combine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pose detection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(stick figures) with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 mapping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(3D distance info) to guide one image.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allows for highly complex compositions. Instead of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relying on just text, you can constrain the diffusion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 with several distinct visual guides at once.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ensures the final output matches a complicated mental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perfectly, respecting both the subject's posture 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scene's physical structure without errors.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technical method for this composition is remarkably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straightforward. The model uses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 addition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feature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outputs from different ControlNet units. This means there 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 need for complex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interpolation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math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mix these signals artificially. The image generation model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naturally accepts the sum of these condition vectors.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integrates them into the final picture seamlessly,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treating the combined input as a unified set of instructions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rather than conflicting constraints.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can see this result in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Figure 6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which shows a "pose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depth" experiment. The system receives two inputs: a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stick figure pose and a hand signal depth map. When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prompted with "boy" or "astronaut," the model generates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distinct images that respect both rules. The "boy" follows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pose and hand shape exactly, as does the "astronaut."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proves that multiple controls can be layered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 stable, versatile results without the inputs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fighting each other during the creation process.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" y="1645920"/>
            <a:ext cx="10360152" cy="18288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868912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1868912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14400" y="914400"/>
            <a:ext cx="9601200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presented with ambiguous inputs like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Rubin vase illusion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 model autonomously interprets the semantic shape.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explicit prompts, it resolves the blocky outline into diverse forms: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golden vase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stone faces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or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temple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proves the ability to generate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high-quality details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even when the input lacks specific semantic information.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914400" y="1737360"/>
            <a:ext cx="6858000" cy="1188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Generating detailed scenes from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ambiguous abstract inputs.</a:t>
            </a:r>
            <a:endParaRPr lang="en-US" sz="24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323661"/>
            <a:ext cx="3282696" cy="978774"/>
          </a:xfrm>
          <a:prstGeom prst="rect">
            <a:avLst/>
          </a:prstGeom>
        </p:spPr>
      </p:pic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256" y="3110511"/>
            <a:ext cx="3282696" cy="1405075"/>
          </a:xfrm>
          <a:prstGeom prst="rect">
            <a:avLst/>
          </a:prstGeom>
        </p:spPr>
      </p:pic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112" y="3232230"/>
            <a:ext cx="3282696" cy="1161635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352" y="4574143"/>
            <a:ext cx="1371600" cy="1824515"/>
          </a:xfrm>
          <a:prstGeom prst="rect">
            <a:avLst/>
          </a:prstGeom>
        </p:spPr>
      </p:pic>
      <p:sp>
        <p:nvSpPr>
          <p:cNvPr id="17" name="Text 11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Transferability to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Models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Compatibility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works with custom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models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like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Comic Diffusion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Protogen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These are specialized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versions of Stable Diffusion built for specific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artistic styles, such as anime or photorealism.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 Retraining Required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Because the underlying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 topology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(structure)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remains the same, you do not need to retrain the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for each new model. It acts as a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plug-in for the entire ecosystem.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Evidence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Figure 12 shows one sketch controlling distinct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outcomes. The same line drawing creates a realistic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house in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SD 1.5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 stylized illustration in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Comic Diffusion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a detailed render in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Protogen 3.4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of</a:t>
            </a:r>
            <a:endParaRPr lang="en-US" sz="4800" dirty="0"/>
          </a:p>
          <a:p>
            <a:pPr marL="0" indent="0" algn="l">
              <a:buNone/>
            </a:pPr>
            <a:r>
              <a: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Contents</a:t>
            </a:r>
            <a:endParaRPr lang="en-US" sz="4800" dirty="0"/>
          </a:p>
        </p:txBody>
      </p:sp>
      <p:sp>
        <p:nvSpPr>
          <p:cNvPr id="15" name="Text 13"/>
          <p:cNvSpPr/>
          <p:nvPr/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Problem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27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Future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34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04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r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Demonstrating generation results using diverse spatial conditions, including Canny edges, Hough lines, scribbles, and human pose estimation.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152" y="1298049"/>
            <a:ext cx="5486400" cy="1582709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352" y="3539581"/>
            <a:ext cx="5029200" cy="2640910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914400" y="914400"/>
            <a:ext cx="4690872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</a:t>
            </a:r>
            <a:endParaRPr lang="en-US" sz="3200" dirty="0"/>
          </a:p>
        </p:txBody>
      </p:sp>
      <p:sp>
        <p:nvSpPr>
          <p:cNvPr id="9" name="Text 5"/>
          <p:cNvSpPr/>
          <p:nvPr/>
        </p:nvSpPr>
        <p:spPr>
          <a:xfrm>
            <a:off x="914400" y="2468880"/>
            <a:ext cx="4690872" cy="2286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Versatile Inputs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accepts diverse inputs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Canny edges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 maps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It converts abstract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lines into detailed, photorealistic images.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Structural Consistency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seen in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column, a single stick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figure guides the creation of consistent characters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different styles (Rows 2-4).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914400" y="4937760"/>
            <a:ext cx="4690872" cy="133502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Top-Tier Performance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achieves the highest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 Quality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4.22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 Fidelity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scores. It significantly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outperforms baselines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1.10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while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maintaining robustness across tasks.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Edge and Line Control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Structural Control (Canny)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Canny Edge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detector creates a strict map of outlines,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acting as a digital coloring book for the AI. In the source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examples, a simple line drawing of a man determines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exact head pose and facial structure. The AI then paints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structure with photorealistic details, generating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variations in lighting and appearance while locking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pose. This proves that structural guidance can dominate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image generation process.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Architectural Geometry (M-LSD)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AI often warps straight lines.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M-LSD method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(Mobile Line Segment Detection) solves this by identifying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only the straight structural lines in an image. As shown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the visual data, it successfully converts a sparse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wireframe into a coherent, solid building. This 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for interior design and architecture, ensuring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walls, frames, and horizons remain perfectly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vertical and realistic.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Soft Edges (HED)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complex objects like the shoe in the source image,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HED Soft Edges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capture gradients and fine details that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simple lines miss. This preserves texture and depth.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Prompt-Free Understanding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Crucially, these results were achieved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text prompts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research shows the model is robust enough to interpret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semantics of an image solely from its shape. It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recognizes object types directly from the edge map.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Keypoints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Skeletal Mapping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system utilizes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OpenPose skeletons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guide image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generation. An OpenPose skeleton is a simplified stick-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figure map of human joints (elbows, knees, head). Unlike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prompts which struggle to describe precise postures,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method allows creators to dictate exact body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language. The model ensures the generated person follows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structure perfectly, regardless of clothing or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background. This solves the issue of 'pose hallucinations'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seen in other AI models.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Consistency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Figure 7 demonstrates the ability to separate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identity. The top row provides a single skeletal input for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sitting or walking. The model generates diverse variations—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a woman in a dress to a person in a winter coat.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Despite these visual differences, every generated image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adheres to the exact same physical stance. The AI robustly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interprets the semantic meaning of the skeleton, filling in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realistic details like hands and feet.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 Applications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tool is vital for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character design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storytelling.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Artists can create consistent characters across different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scenes by providing visual maps instead of complex text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descriptions. This allows for precise gestures that are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typically hard for AI to guess. Performance metrics in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1 show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 Fidelity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score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confirming that the output strictly follows the input pose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maintaining high image quality.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 &amp; Scribble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Interpretations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Beyond Text Prompts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revolutionizes generation by accepting rough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hand-drawn sketches directly. It does not rely solely on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descriptions to understand user intent.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Semantic Understanding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seen in Figure 7, the model works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prompts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interprets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 semantics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 lines alone,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identifying objects like bags or animals purely from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rough geometry and user scribbles.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Sketch to Reality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first column of Figure 7 shows a rough handbag sketch.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generates diverse outputs—from leather bags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creative turtle designs—while keeping the shape.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Balancing Control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demonstrates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robust interpretation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 system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preserves the spatial layout of the user's drawing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allowing for artistic freedom in texture and style.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Preference Ranking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1 compares ControlNet against methods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Sketch-Guided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Users rated results from 1 to 5.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Performance Data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achieved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 Quality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score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4.22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far surpassing the PITI score of 1.10. For accuracy,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reached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 Fidelity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score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proving it strictly follows user input lines.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 &amp;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Normal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Maps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Depth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depth map converts a 3D scene into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greyscale image. Lighter pixels are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close to the camera, while darker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pixels represent far-away backgrounds.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creates a distance map.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Awareness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uses this to understand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3D structure of an image.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Instead of guessing shapes, the AI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knows the exact volume of objects.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shown in Figure 7, the bear's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shape is preserved perfectly because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depth map locks the geometry.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Surface Details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Normal maps (often blue/purple) define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orientation of surfaces. They tell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computer how light should bounce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 curves, bumps, and textures.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captures fine detail beyond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simple outlines.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Re-Rendering Scenes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tools are powerful for updating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visuals. You can take a basic 3D model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use ControlNet to "repaint" it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realistic materials. The result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keeps the original geometry but changes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style entirely, without needing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text prompts.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 Showcase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Generating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"Empty Prompt" Test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Usually, AI generators need text to know 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create. In this study, researchers fed the model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completely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empty text strings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forced the AI to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rely 100% on the visual "control image" (like a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 or depth map) to figure out the subject.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Understanding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results demonstrate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robust semantic awareness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words, the model correctly identified a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rough shape as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teddy bear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 depth map as a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furnished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room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a stick figure as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It Matters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proves ControlNet understands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meaning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visual structures. It does not blindly copy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lines; it interprets what those lines represent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conceptually, even without textual guidance.</a:t>
            </a:r>
            <a:endParaRPr lang="en-US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05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4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Previous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Methods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Cleaner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Analyzing Baselines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compared ControlNet against three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other AI systems: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Sketch-Guided Diffusion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Taming Transformers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These provide a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benchmark for conditional generation.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Challenge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Older methods often struggle with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inputs. For instance,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model relies on an older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technology called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GLIDE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limits its ability to generate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with high resolution or fine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details compared to modern Stable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Diffusion models. The difference 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clear in how they handle edges.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Superior Fidelity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sharp and clean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across diverse inputs.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handles sketches and edge maps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robustly, interpreting the user's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intent even when the input is simple.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Evidence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electric fan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images.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methods created a messy,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colorful blob without structure.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drew the wire grid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perfectly. Similarly,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white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helmet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example shows smooth,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photorealistic textures, avoiding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blocky, pixelated artifacts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seen in Taming Transformers.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02300"/>
            <a:ext cx="5120640" cy="250456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23300"/>
            <a:ext cx="5120640" cy="210324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17920" y="914400"/>
            <a:ext cx="505663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Evidence</a:t>
            </a:r>
            <a:endParaRPr lang="en-US" sz="3200" dirty="0"/>
          </a:p>
        </p:txBody>
      </p:sp>
      <p:sp>
        <p:nvSpPr>
          <p:cNvPr id="9" name="Text 5"/>
          <p:cNvSpPr/>
          <p:nvPr/>
        </p:nvSpPr>
        <p:spPr>
          <a:xfrm>
            <a:off x="6217920" y="2011680"/>
            <a:ext cx="5056632" cy="17830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 Fidelity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proposed model (row a) uses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 onto the sketch. When prompted for a "delicious cake",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generates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house-shaped cakes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Without these layers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(row b), the model fails to connect the sketch to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image, resulting in broken or abstract outputs.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6217920" y="3977640"/>
            <a:ext cx="5056632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Metric Analysis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3 compares image quality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and text alignment.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6217920" y="4754880"/>
            <a:ext cx="5056632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(15.27 FID) outperforms the simplified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ControlNet-lite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(17.92), validating the full design.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6217920" y="5532120"/>
            <a:ext cx="5056632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also beats methods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VQGAN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(26.28), proving it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delivers higher quality results closer to Stable Diffusion.</a:t>
            </a:r>
            <a:endParaRPr lang="en-US" sz="1200" dirty="0"/>
          </a:p>
        </p:txBody>
      </p:sp>
      <p:sp>
        <p:nvSpPr>
          <p:cNvPr id="13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Ablation Study: Architecture Variants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Problem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r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2302.05543-easy: ControlNet Explained</a:t>
            </a: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914400" y="1828800"/>
            <a:ext cx="8686800" cy="3474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Preference Study Results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Survey: 12 users, 20 groups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Scale: 1 (worst) to 5 (best)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achieves top rank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Quality: </a:t>
            </a: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4.22</a:t>
            </a: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Fidelity: </a:t>
            </a: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4.28</a:t>
            </a:r>
            <a:endParaRPr lang="en-US" sz="3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Semantic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Accuracy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Testing Spatial Fidelity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tested how well the AI obeys the input layout.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Does the image match the segmentation mask?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Metric: Intersection over Union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 the ADE20K benchmark to measure overlap.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Higher scores mean better adherence to the plan.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Superior Performance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scores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0.35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surpassing VQGAN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0.21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and LDM (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0.31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 It beats competitors.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reference, real images score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0.58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371600"/>
            <a:ext cx="457200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Quality Metrics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5943600" y="1444752"/>
            <a:ext cx="530352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Measuring Realism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Scientists use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Frechet Inception Distance (FID)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score realism. Lower numbers indicate images that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look more natural and real to the human eye.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Superior Performance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achieves a best-in-class FID of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15.27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beating methods like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VQGAN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(26.28) and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LDM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(25.35).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proves it generates higher quality results while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strictly following the layout conditions.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Preserving Beauty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CLIP Aesthetic Score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measures artistic appeal.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scores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6.31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matching the original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(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6.32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 It adds precise control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sacrificing the model's artistic capabilities.</a:t>
            </a:r>
            <a:endParaRPr lang="en-US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Size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&amp;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Experiment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test robustness, the authors trained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on a sketch-to-image task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using three dataset sizes: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50k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images.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 Data Stability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Remarkably, training with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does not fail or collapse.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still attempts to match the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 sketch, though results are rough.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to See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Increasing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50k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allows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to learn concepts.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successfully generates a distinct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proving it can link sketches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object semantics with moderate data.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Massive Scale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the dataset grows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million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images, the difference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clear. The lion becomes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photorealistic, showing that the model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continues to learn and improve.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Scalability?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Scalability means the method grows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stronger as you give it more resources.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is highly scalable: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Works on small data (Robustness)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Masters details on big data (Quality)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it Matters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allows researchers to use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for both niche tasks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(small data) and general purpose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tools (huge data) effectively.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Comparisons and Evaluations</a:t>
            </a:r>
            <a:endParaRPr lang="en-US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06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Future</a:t>
            </a:r>
            <a:endParaRPr lang="en-US" sz="45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with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Industrial Models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Resource Efficiency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Industrial models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SDv2-D2I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require a massive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NVIDIA A100 cluster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thousands of GPU hours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utilize huge datasets with 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12M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Low-Cost Training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contrast, ControlNet uses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single RTX 3090Ti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completes training in only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 days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 just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200k training samples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Blind User Study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Participants were taught to distinguish models using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100 sample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generated by each system.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After this training, they evaluated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200 new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was to identify the source model for each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without any labels or hints.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Results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average user precision was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0.52 ± 0.17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0.50 represents random guessing, this means</a:t>
            </a:r>
            <a:endParaRPr lang="en-US" sz="12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users could not tell the difference.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Quality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produces quality indistinguishable from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resource-heavy industrial models.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Future</a:t>
            </a:r>
            <a:endParaRPr lang="en-US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"Zero Convolution" Innovation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Zero Convolution?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a unique 1×1 neural layer initialized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completely to zero. Unlike standard layers that start with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random numbers, these layers mathematically output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signal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the very start of training. This acts like a "volume knob"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set to silent, allowing the system to gradually learn new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patterns without overriding the original data.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Protecting Original Knowledge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creates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neural network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weights while keeping the original model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 zero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convolution layer connects these two parts. Because the layer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starts at zero, the trainable copy initially has no effect.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ensures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vast knowledge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original model 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never lost or damaged during the fine-tuning process.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Eliminating Harmful Noise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training adds random "noise" that can break a model's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capabilities.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prevents this entirely.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trainable branch slowly learns to add influence, starting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a neutral state rather than disrupting the system with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random signals. This guarantees that training is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model's performance only improves over time.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Reusable Foundation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innovation is a universal pattern for future AI design.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allows developers to reuse massive, expensive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pre-trained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models like Stable Diffusion for specific tasks. By adding a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small, trainable ControlNet, we avoid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prohibitive cost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training a new model from scratch, democratizing access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advanced generative AI capabilities.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Future</a:t>
            </a:r>
            <a:endParaRPr lang="en-US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Implications for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Generative AI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Democratized Training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advanced AI usually requires millions of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images. However, ControlNet demonstrates extreme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robustness, learning effectively with as few as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1,000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 model collapse. This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lowers the barrier to entry, enabling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on standard consumer hardware.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Compatibility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Because ControlNet preserves the topology of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base model, it is highly transferable. Controls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trained on one model can be directly applied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variations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Comic Diffusion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Protogen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 retraining. This allows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structure and style to be mixed freely.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Safe Architecture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system employs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layer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strategy. These layers start with weights at zero,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preventing harmful noise from destroying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pre-trained model's capabilities during early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training. This protects the vast knowledge of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large models while enabling new controls.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Future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Future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Summary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ControlNet?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neural network structure that adds spatial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 to diffusion models. It lets users define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structure via outlines, poses, or depth maps.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It Works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keeps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 copy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model and adds a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copy.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"Zero convolution"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layers connect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them, progressively learning new controls without</a:t>
            </a:r>
            <a:endParaRPr lang="en-US" sz="1400" dirty="0"/>
          </a:p>
          <a:p>
            <a:pPr marL="0" indent="0" algn="l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damaging the pre-trained knowledge.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Advantages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is efficient even with small datasets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(&lt;50k images). The controls transfer easily to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other Stable Diffusion models, enabling flexible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creative applications.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Promise of AI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Generation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Capturing Inspiration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Many of us experience flashes of visual inspiration that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wish to capture. Before AI, this required manual skill.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Today,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text-to-image diffusion models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bridge this gap.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Users can generate complex,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visually stunning images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simply by typing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prompt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describing the scene.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technology allows anyone to visualize mental imagery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needing to draw or paint manually.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Technological Power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Modern systems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act as production-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ready engines. They are trained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billions of images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learn deep visual patterns. This massive dataset serves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strong backbone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understanding the world.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seen in Figure 1, users can generate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chef in kitchen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 a "Lincoln statue" with high fidelity and detail.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AI progressively refines pixels to match your text.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Tools and Workflow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tools include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DALL-E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Midjourney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While revolutionary, they have limits.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Generating an image that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accurately matches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specific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mental imagery is challenging. It often requires cycles of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"trial-and-error" editing of the prompt text.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Precise control 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composition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difficult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using words alone, creating a need for better methods.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Problem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Limitation: Lack of Spatial Control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Text Prompt Barrier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Modern AI creates stunning art from text, but words have limits.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is hard to describe exact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composition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like where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objects sit or how they are arranged. Text is often too vague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capture a complex mental blueprint.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Trial-and-Error Trap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Users get stuck in a loop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 engineering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 type a prompt, check the image, fail, and try again.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guessing game happens because the AI guesses the layout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instead of following a strict plan.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Precision is Impossible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do you describe a specific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words?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Describing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shapes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forms is notoriously difficult.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Precise layouts often become a mess because the model cannot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visually 'see' what you mean via text alone.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Solution: Visual Conditioning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need more than words.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Conditioning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like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edge maps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(outlines) 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pose skeletons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(stick figures)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 as blueprints. They tell the model exactly how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structure the image before filling in the details.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Problem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Problem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41148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Introducing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657600"/>
            <a:ext cx="41148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Challenge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AI models struggle to define</a:t>
            </a:r>
            <a:endParaRPr lang="en-US" sz="1400" dirty="0"/>
          </a:p>
          <a:p>
            <a:pPr marL="0" indent="0" algn="l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precise spatial layouts and shapes.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ControlNet Solution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architecture adds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control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by locking base weights. Note how the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deer's outline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(top) and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remain fixed across all diverse outputs.</a:t>
            </a:r>
            <a:endParaRPr lang="en-US" sz="140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013501"/>
            <a:ext cx="5788152" cy="28858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02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4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45720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Neural Block</a:t>
            </a:r>
            <a:endParaRPr lang="en-US" sz="3400" dirty="0"/>
          </a:p>
          <a:p>
            <a:pPr marL="0" indent="0" algn="l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Structure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2926080"/>
            <a:ext cx="2194560" cy="1188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Original Block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Processes feature map</a:t>
            </a:r>
            <a:endParaRPr lang="en-US" sz="1400" dirty="0"/>
          </a:p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Trained on billions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images to learn.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3291840" y="2926080"/>
            <a:ext cx="2194560" cy="1188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 Layer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freeze the original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weights to preserve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prior knowledge.</a:t>
            </a:r>
            <a:endParaRPr lang="en-US" sz="1400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453" y="4297680"/>
            <a:ext cx="1483495" cy="2057400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032" y="1258110"/>
            <a:ext cx="5303520" cy="265928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5971032" y="4261104"/>
            <a:ext cx="256032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cloned layer learns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condition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adapts to new tasks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depth or edges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breaking the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production model.</a:t>
            </a:r>
            <a:endParaRPr lang="en-US" sz="1400" dirty="0"/>
          </a:p>
        </p:txBody>
      </p:sp>
      <p:sp>
        <p:nvSpPr>
          <p:cNvPr id="21" name="Text 17"/>
          <p:cNvSpPr/>
          <p:nvPr/>
        </p:nvSpPr>
        <p:spPr>
          <a:xfrm>
            <a:off x="8714232" y="4261104"/>
            <a:ext cx="256032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Weights start at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adds nothing at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first, ensuring safe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training. The model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slowly learns to</a:t>
            </a:r>
            <a:endParaRPr lang="en-US" sz="1400" dirty="0"/>
          </a:p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inject control.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Role of Zero Convolutions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Zero Convolutions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connects the locked model to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 using a specialized layer called a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Technically, this is a standard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1×1 convolution layer with a unique property: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both its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 and bias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parameters are initialized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mathematical zero. This differs from standard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methods that use random numbers.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Mathematical Logic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Before training starts, the zero convolution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outputs exactly zero. When added to the original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signal, the result is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y_c = 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means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 has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influence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initially.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neural network behaves exactly as if the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does not exist, preserving all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of the pre-trained production model.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Preventing Harmful Noise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initialization fills layers with random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numbers. If applied here, this randomness would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 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harmful noise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that scrambles the features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the pre-trained model. By starting at zero,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eliminate random gradients in the first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step. This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protects the backbone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being distorted by untrained layers.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Progressive Learning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parameters do not stay at zero. Once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begins, gradients gradually adjust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weights to non-zero values. This allows for</a:t>
            </a:r>
            <a:endParaRPr lang="en-US" sz="1200" dirty="0"/>
          </a:p>
          <a:p>
            <a:pPr marL="0" indent="0" algn="l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progressive growth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the model slowly learns to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incorporate new conditions (like edges or depth)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forgetting its original training on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billions of images.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Mechanism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4998</Words>
  <Application>Microsoft Macintosh PowerPoint</Application>
  <PresentationFormat>Widescreen</PresentationFormat>
  <Paragraphs>790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2302.05543-easy: ControlNet Explained</dc:title>
  <dc:subject>PptxGenJS Presentation</dc:subject>
  <dc:creator>LineDot AI</dc:creator>
  <cp:lastModifiedBy>Gun Choi</cp:lastModifiedBy>
  <cp:revision>2</cp:revision>
  <dcterms:created xsi:type="dcterms:W3CDTF">2026-01-19T11:57:18Z</dcterms:created>
  <dcterms:modified xsi:type="dcterms:W3CDTF">2026-01-19T22:18:54Z</dcterms:modified>
</cp:coreProperties>
</file>